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8288000" cy="10287000"/>
  <p:notesSz cx="6858000" cy="9144000"/>
  <p:embeddedFontLst>
    <p:embeddedFont>
      <p:font typeface="Muli" pitchFamily="2" charset="0"/>
      <p:regular r:id="rId30"/>
    </p:embeddedFont>
    <p:embeddedFont>
      <p:font typeface="Muli Bold" pitchFamily="2" charset="0"/>
      <p:regular r:id="rId31"/>
      <p:bold r:id="rId32"/>
    </p:embeddedFont>
    <p:embeddedFont>
      <p:font typeface="Muli Semi-Bold" pitchFamily="2" charset="0"/>
      <p:regular r:id="rId33"/>
      <p:bold r:id="rId34"/>
    </p:embeddedFont>
    <p:embeddedFont>
      <p:font typeface="Muli Ultra-Bold" pitchFamily="2" charset="0"/>
      <p:regular r:id="rId35"/>
      <p:bold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48" autoAdjust="0"/>
  </p:normalViewPr>
  <p:slideViewPr>
    <p:cSldViewPr>
      <p:cViewPr varScale="1">
        <p:scale>
          <a:sx n="60" d="100"/>
          <a:sy n="60" d="100"/>
        </p:scale>
        <p:origin x="200" y="7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19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6.svg"/><Relationship Id="rId7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17.svg"/><Relationship Id="rId7" Type="http://schemas.openxmlformats.org/officeDocument/2006/relationships/image" Target="../media/image3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3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856031" y="5143500"/>
            <a:ext cx="3433286" cy="5143500"/>
          </a:xfrm>
          <a:prstGeom prst="rect">
            <a:avLst/>
          </a:prstGeom>
          <a:solidFill>
            <a:srgbClr val="0050F5"/>
          </a:solidFill>
        </p:spPr>
        <p:txBody>
          <a:bodyPr/>
          <a:lstStyle/>
          <a:p>
            <a:endParaRPr lang="pl-PL"/>
          </a:p>
        </p:txBody>
      </p:sp>
      <p:sp>
        <p:nvSpPr>
          <p:cNvPr id="3" name="AutoShape 3"/>
          <p:cNvSpPr/>
          <p:nvPr/>
        </p:nvSpPr>
        <p:spPr>
          <a:xfrm>
            <a:off x="14854714" y="0"/>
            <a:ext cx="3433286" cy="5143500"/>
          </a:xfrm>
          <a:prstGeom prst="rect">
            <a:avLst/>
          </a:prstGeom>
          <a:solidFill>
            <a:srgbClr val="FE4C00"/>
          </a:solid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16753804" y="1028700"/>
            <a:ext cx="505496" cy="505496"/>
          </a:xfrm>
          <a:custGeom>
            <a:avLst/>
            <a:gdLst/>
            <a:ahLst/>
            <a:cxnLst/>
            <a:rect l="l" t="t" r="r" b="b"/>
            <a:pathLst>
              <a:path w="505496" h="505496">
                <a:moveTo>
                  <a:pt x="0" y="0"/>
                </a:moveTo>
                <a:lnTo>
                  <a:pt x="505496" y="0"/>
                </a:lnTo>
                <a:lnTo>
                  <a:pt x="505496" y="505496"/>
                </a:lnTo>
                <a:lnTo>
                  <a:pt x="0" y="505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13127314" y="849729"/>
            <a:ext cx="3444043" cy="3444043"/>
          </a:xfrm>
          <a:custGeom>
            <a:avLst/>
            <a:gdLst/>
            <a:ahLst/>
            <a:cxnLst/>
            <a:rect l="l" t="t" r="r" b="b"/>
            <a:pathLst>
              <a:path w="3444043" h="3444043">
                <a:moveTo>
                  <a:pt x="0" y="0"/>
                </a:moveTo>
                <a:lnTo>
                  <a:pt x="3444043" y="0"/>
                </a:lnTo>
                <a:lnTo>
                  <a:pt x="3444043" y="3444042"/>
                </a:lnTo>
                <a:lnTo>
                  <a:pt x="0" y="34440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9712531" y="5143500"/>
            <a:ext cx="5143500" cy="5143500"/>
          </a:xfrm>
          <a:custGeom>
            <a:avLst/>
            <a:gdLst/>
            <a:ahLst/>
            <a:cxnLst/>
            <a:rect l="l" t="t" r="r" b="b"/>
            <a:pathLst>
              <a:path w="5143500" h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TextBox 7"/>
          <p:cNvSpPr txBox="1"/>
          <p:nvPr/>
        </p:nvSpPr>
        <p:spPr>
          <a:xfrm>
            <a:off x="1028700" y="3445102"/>
            <a:ext cx="11912705" cy="3444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60"/>
              </a:lnSpc>
            </a:pPr>
            <a:r>
              <a:rPr lang="en-US" sz="4964" b="1">
                <a:solidFill>
                  <a:srgbClr val="000000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Radzenie sobie ze stresem, a występowanie symptomów charakterystycznych dla zaburzeń depresyjnych u kobiet i mężczyzn w okresie średniej dorosłości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8265953"/>
            <a:ext cx="5581948" cy="992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399" spc="11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MICHAŁ JAKUBOWSKI</a:t>
            </a:r>
          </a:p>
          <a:p>
            <a:pPr algn="l">
              <a:lnSpc>
                <a:spcPts val="2639"/>
              </a:lnSpc>
            </a:pPr>
            <a:r>
              <a:rPr lang="en-US" sz="2399" spc="11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AGNIESZKA SIATKOWSKA</a:t>
            </a:r>
          </a:p>
          <a:p>
            <a:pPr algn="l">
              <a:lnSpc>
                <a:spcPts val="2640"/>
              </a:lnSpc>
            </a:pPr>
            <a:r>
              <a:rPr lang="en-US" sz="2400" spc="120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RAFAŁ WOLFF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8700" y="1028700"/>
            <a:ext cx="778534" cy="778534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4C00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1" name="Freeform 11"/>
          <p:cNvSpPr/>
          <p:nvPr/>
        </p:nvSpPr>
        <p:spPr>
          <a:xfrm rot="5400000">
            <a:off x="14857349" y="7436703"/>
            <a:ext cx="2850297" cy="2850297"/>
          </a:xfrm>
          <a:custGeom>
            <a:avLst/>
            <a:gdLst/>
            <a:ahLst/>
            <a:cxnLst/>
            <a:rect l="l" t="t" r="r" b="b"/>
            <a:pathLst>
              <a:path w="2850297" h="2850297">
                <a:moveTo>
                  <a:pt x="0" y="0"/>
                </a:moveTo>
                <a:lnTo>
                  <a:pt x="2850297" y="0"/>
                </a:lnTo>
                <a:lnTo>
                  <a:pt x="2850297" y="2850297"/>
                </a:lnTo>
                <a:lnTo>
                  <a:pt x="0" y="28502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545294" y="5143500"/>
            <a:ext cx="3486590" cy="5143500"/>
          </a:xfrm>
          <a:prstGeom prst="rect">
            <a:avLst/>
          </a:prstGeom>
          <a:solidFill>
            <a:srgbClr val="FFDF2B"/>
          </a:solidFill>
        </p:spPr>
        <p:txBody>
          <a:bodyPr/>
          <a:lstStyle/>
          <a:p>
            <a:endParaRPr lang="pl-PL"/>
          </a:p>
        </p:txBody>
      </p:sp>
      <p:sp>
        <p:nvSpPr>
          <p:cNvPr id="3" name="AutoShape 3"/>
          <p:cNvSpPr/>
          <p:nvPr/>
        </p:nvSpPr>
        <p:spPr>
          <a:xfrm>
            <a:off x="0" y="5143500"/>
            <a:ext cx="3545294" cy="5143500"/>
          </a:xfrm>
          <a:prstGeom prst="rect">
            <a:avLst/>
          </a:prstGeom>
          <a:solidFill>
            <a:srgbClr val="FE4C00"/>
          </a:solid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rot="5400000">
            <a:off x="3545294" y="6741925"/>
            <a:ext cx="3545294" cy="3545294"/>
          </a:xfrm>
          <a:custGeom>
            <a:avLst/>
            <a:gdLst/>
            <a:ahLst/>
            <a:cxnLst/>
            <a:rect l="l" t="t" r="r" b="b"/>
            <a:pathLst>
              <a:path w="3545294" h="3545294">
                <a:moveTo>
                  <a:pt x="0" y="0"/>
                </a:moveTo>
                <a:lnTo>
                  <a:pt x="3545294" y="0"/>
                </a:lnTo>
                <a:lnTo>
                  <a:pt x="3545294" y="3545294"/>
                </a:lnTo>
                <a:lnTo>
                  <a:pt x="0" y="35452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1169958" y="2626906"/>
            <a:ext cx="2516594" cy="2516594"/>
          </a:xfrm>
          <a:custGeom>
            <a:avLst/>
            <a:gdLst/>
            <a:ahLst/>
            <a:cxnLst/>
            <a:rect l="l" t="t" r="r" b="b"/>
            <a:pathLst>
              <a:path w="2516594" h="2516594">
                <a:moveTo>
                  <a:pt x="0" y="0"/>
                </a:moveTo>
                <a:lnTo>
                  <a:pt x="2516594" y="0"/>
                </a:lnTo>
                <a:lnTo>
                  <a:pt x="2516594" y="2516594"/>
                </a:lnTo>
                <a:lnTo>
                  <a:pt x="0" y="25165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6" name="Group 6"/>
          <p:cNvGrpSpPr/>
          <p:nvPr/>
        </p:nvGrpSpPr>
        <p:grpSpPr>
          <a:xfrm>
            <a:off x="780691" y="1028700"/>
            <a:ext cx="778534" cy="778534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4C00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8" name="Freeform 8"/>
          <p:cNvSpPr/>
          <p:nvPr/>
        </p:nvSpPr>
        <p:spPr>
          <a:xfrm>
            <a:off x="-625518" y="5143500"/>
            <a:ext cx="4214184" cy="6325230"/>
          </a:xfrm>
          <a:custGeom>
            <a:avLst/>
            <a:gdLst/>
            <a:ahLst/>
            <a:cxnLst/>
            <a:rect l="l" t="t" r="r" b="b"/>
            <a:pathLst>
              <a:path w="4214184" h="6325230">
                <a:moveTo>
                  <a:pt x="0" y="0"/>
                </a:moveTo>
                <a:lnTo>
                  <a:pt x="4214184" y="0"/>
                </a:lnTo>
                <a:lnTo>
                  <a:pt x="4214184" y="6325230"/>
                </a:lnTo>
                <a:lnTo>
                  <a:pt x="0" y="63252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3545294" y="0"/>
            <a:ext cx="3486590" cy="5138826"/>
          </a:xfrm>
          <a:custGeom>
            <a:avLst/>
            <a:gdLst/>
            <a:ahLst/>
            <a:cxnLst/>
            <a:rect l="l" t="t" r="r" b="b"/>
            <a:pathLst>
              <a:path w="3486590" h="5138826">
                <a:moveTo>
                  <a:pt x="0" y="0"/>
                </a:moveTo>
                <a:lnTo>
                  <a:pt x="3486590" y="0"/>
                </a:lnTo>
                <a:lnTo>
                  <a:pt x="3486590" y="5138826"/>
                </a:lnTo>
                <a:lnTo>
                  <a:pt x="0" y="513882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401" r="-1401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0" name="Group 10"/>
          <p:cNvGrpSpPr/>
          <p:nvPr/>
        </p:nvGrpSpPr>
        <p:grpSpPr>
          <a:xfrm>
            <a:off x="9144000" y="2199284"/>
            <a:ext cx="6922721" cy="5879083"/>
            <a:chOff x="0" y="0"/>
            <a:chExt cx="9230294" cy="7838777"/>
          </a:xfrm>
        </p:grpSpPr>
        <p:sp>
          <p:nvSpPr>
            <p:cNvPr id="11" name="TextBox 11"/>
            <p:cNvSpPr txBox="1"/>
            <p:nvPr/>
          </p:nvSpPr>
          <p:spPr>
            <a:xfrm>
              <a:off x="0" y="28575"/>
              <a:ext cx="9230294" cy="5710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en-US" sz="3000" b="1">
                  <a:solidFill>
                    <a:srgbClr val="000000"/>
                  </a:solidFill>
                  <a:latin typeface="Muli Ultra-Bold"/>
                  <a:ea typeface="Muli Ultra-Bold"/>
                  <a:cs typeface="Muli Ultra-Bold"/>
                  <a:sym typeface="Muli Ultra-Bold"/>
                </a:rPr>
                <a:t>SŁOWEM WSTĘPU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166832"/>
              <a:ext cx="9230294" cy="66719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96239" lvl="1" indent="-198119" algn="l">
                <a:lnSpc>
                  <a:spcPts val="3359"/>
                </a:lnSpc>
                <a:buFont typeface="Arial"/>
                <a:buChar char="•"/>
              </a:pPr>
              <a:r>
                <a:rPr lang="en-US" sz="2399" spc="23">
                  <a:solidFill>
                    <a:srgbClr val="000000"/>
                  </a:solidFill>
                  <a:latin typeface="Muli"/>
                  <a:ea typeface="Muli"/>
                  <a:cs typeface="Muli"/>
                  <a:sym typeface="Muli"/>
                </a:rPr>
                <a:t>Badanie zostało opublikowane 6 lipca 2020 roku.</a:t>
              </a:r>
            </a:p>
            <a:p>
              <a:pPr marL="396239" lvl="1" indent="-198119" algn="l">
                <a:lnSpc>
                  <a:spcPts val="3359"/>
                </a:lnSpc>
                <a:buFont typeface="Arial"/>
                <a:buChar char="•"/>
              </a:pPr>
              <a:r>
                <a:rPr lang="en-US" sz="2399" spc="23">
                  <a:solidFill>
                    <a:srgbClr val="000000"/>
                  </a:solidFill>
                  <a:latin typeface="Muli"/>
                  <a:ea typeface="Muli"/>
                  <a:cs typeface="Muli"/>
                  <a:sym typeface="Muli"/>
                </a:rPr>
                <a:t>Autorki:</a:t>
              </a:r>
            </a:p>
            <a:p>
              <a:pPr algn="l">
                <a:lnSpc>
                  <a:spcPts val="3359"/>
                </a:lnSpc>
              </a:pPr>
              <a:endParaRPr lang="en-US" sz="2399" spc="23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endParaRPr>
            </a:p>
            <a:p>
              <a:pPr marL="518158" lvl="1" indent="-259079" algn="l">
                <a:lnSpc>
                  <a:spcPts val="3359"/>
                </a:lnSpc>
                <a:buAutoNum type="arabicPeriod"/>
              </a:pPr>
              <a:r>
                <a:rPr lang="en-US" sz="2399" spc="23">
                  <a:solidFill>
                    <a:srgbClr val="000000"/>
                  </a:solidFill>
                  <a:latin typeface="Muli"/>
                  <a:ea typeface="Muli"/>
                  <a:cs typeface="Muli"/>
                  <a:sym typeface="Muli"/>
                </a:rPr>
                <a:t> Anna Mazur - Pracownia Psychoprofilaktyki i Pomocy Psychologicznej, Wydział Nauk o Człowieku, Wyższa Szkoła Ekonomii i Innowacji w Lublinie.</a:t>
              </a:r>
            </a:p>
            <a:p>
              <a:pPr marL="518158" lvl="1" indent="-259079" algn="l">
                <a:lnSpc>
                  <a:spcPts val="3359"/>
                </a:lnSpc>
                <a:buAutoNum type="arabicPeriod"/>
              </a:pPr>
              <a:r>
                <a:rPr lang="en-US" sz="2399" spc="23">
                  <a:solidFill>
                    <a:srgbClr val="000000"/>
                  </a:solidFill>
                  <a:latin typeface="Muli"/>
                  <a:ea typeface="Muli"/>
                  <a:cs typeface="Muli"/>
                  <a:sym typeface="Muli"/>
                </a:rPr>
                <a:t> Anna Stachyra-Sokulska - Katedra Psychologii Społecznej, Wydział Pedagogiki i Psychologii, Uniwersytet Marie Curie-Skłodowskiej w Lublinie.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421427" y="6663906"/>
            <a:ext cx="3433286" cy="3623094"/>
          </a:xfrm>
          <a:prstGeom prst="rect">
            <a:avLst/>
          </a:prstGeom>
          <a:solidFill>
            <a:srgbClr val="FE4C00"/>
          </a:solid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6480766" y="1028700"/>
            <a:ext cx="778534" cy="778534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4C00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5" name="AutoShape 5"/>
          <p:cNvSpPr/>
          <p:nvPr/>
        </p:nvSpPr>
        <p:spPr>
          <a:xfrm>
            <a:off x="14854714" y="6663906"/>
            <a:ext cx="3433286" cy="3623094"/>
          </a:xfrm>
          <a:prstGeom prst="rect">
            <a:avLst/>
          </a:prstGeom>
          <a:solidFill>
            <a:srgbClr val="FFDF2B"/>
          </a:solid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14854714" y="3230619"/>
            <a:ext cx="3433286" cy="3433286"/>
          </a:xfrm>
          <a:custGeom>
            <a:avLst/>
            <a:gdLst/>
            <a:ahLst/>
            <a:cxnLst/>
            <a:rect l="l" t="t" r="r" b="b"/>
            <a:pathLst>
              <a:path w="3433286" h="3433286">
                <a:moveTo>
                  <a:pt x="0" y="0"/>
                </a:moveTo>
                <a:lnTo>
                  <a:pt x="3433286" y="0"/>
                </a:lnTo>
                <a:lnTo>
                  <a:pt x="3433286" y="3433287"/>
                </a:lnTo>
                <a:lnTo>
                  <a:pt x="0" y="34332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13957593" y="7578332"/>
            <a:ext cx="1794241" cy="1794241"/>
          </a:xfrm>
          <a:custGeom>
            <a:avLst/>
            <a:gdLst/>
            <a:ahLst/>
            <a:cxnLst/>
            <a:rect l="l" t="t" r="r" b="b"/>
            <a:pathLst>
              <a:path w="1794241" h="1794241">
                <a:moveTo>
                  <a:pt x="0" y="0"/>
                </a:moveTo>
                <a:lnTo>
                  <a:pt x="1794241" y="0"/>
                </a:lnTo>
                <a:lnTo>
                  <a:pt x="1794241" y="1794241"/>
                </a:lnTo>
                <a:lnTo>
                  <a:pt x="0" y="17942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0398617" y="-244813"/>
            <a:ext cx="4827531" cy="6908718"/>
          </a:xfrm>
          <a:custGeom>
            <a:avLst/>
            <a:gdLst/>
            <a:ahLst/>
            <a:cxnLst/>
            <a:rect l="l" t="t" r="r" b="b"/>
            <a:pathLst>
              <a:path w="4827531" h="6908718">
                <a:moveTo>
                  <a:pt x="0" y="0"/>
                </a:moveTo>
                <a:lnTo>
                  <a:pt x="4827532" y="0"/>
                </a:lnTo>
                <a:lnTo>
                  <a:pt x="4827532" y="6908719"/>
                </a:lnTo>
                <a:lnTo>
                  <a:pt x="0" y="69087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0289" r="-44519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TextBox 9"/>
          <p:cNvSpPr txBox="1"/>
          <p:nvPr/>
        </p:nvSpPr>
        <p:spPr>
          <a:xfrm>
            <a:off x="1232271" y="1430110"/>
            <a:ext cx="7911729" cy="711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000000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Ogólny zarys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32271" y="3494168"/>
            <a:ext cx="7911729" cy="2973206"/>
            <a:chOff x="0" y="0"/>
            <a:chExt cx="10548971" cy="3964275"/>
          </a:xfrm>
        </p:grpSpPr>
        <p:sp>
          <p:nvSpPr>
            <p:cNvPr id="11" name="TextBox 11"/>
            <p:cNvSpPr txBox="1"/>
            <p:nvPr/>
          </p:nvSpPr>
          <p:spPr>
            <a:xfrm>
              <a:off x="0" y="25760"/>
              <a:ext cx="10548971" cy="4709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50"/>
                </a:lnSpc>
              </a:pPr>
              <a:r>
                <a:rPr lang="en-US" sz="2500" b="1">
                  <a:solidFill>
                    <a:srgbClr val="000000"/>
                  </a:solidFill>
                  <a:latin typeface="Muli Bold"/>
                  <a:ea typeface="Muli Bold"/>
                  <a:cs typeface="Muli Bold"/>
                  <a:sym typeface="Muli Bold"/>
                </a:rPr>
                <a:t>BADANIOM PODDANO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018532"/>
              <a:ext cx="10548971" cy="29457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70"/>
                </a:lnSpc>
              </a:pPr>
              <a:r>
                <a:rPr lang="en-US" sz="2550" spc="25">
                  <a:solidFill>
                    <a:srgbClr val="000000"/>
                  </a:solidFill>
                  <a:latin typeface="Muli"/>
                  <a:ea typeface="Muli"/>
                  <a:cs typeface="Muli"/>
                  <a:sym typeface="Muli"/>
                </a:rPr>
                <a:t>sprawność radzenia sobie ze stresem wynikającym zarówno z codziennej aktywności człowieka, jak i innych, czasem traumatycznych, wydarzeń życiowych.</a:t>
              </a:r>
            </a:p>
            <a:p>
              <a:pPr algn="l">
                <a:lnSpc>
                  <a:spcPts val="3570"/>
                </a:lnSpc>
              </a:pPr>
              <a:endParaRPr lang="en-US" sz="2550" spc="25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808637" y="3664800"/>
            <a:ext cx="778534" cy="778534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4C00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4" name="Freeform 4"/>
          <p:cNvSpPr/>
          <p:nvPr/>
        </p:nvSpPr>
        <p:spPr>
          <a:xfrm rot="-10800000">
            <a:off x="0" y="8479766"/>
            <a:ext cx="1807234" cy="1807234"/>
          </a:xfrm>
          <a:custGeom>
            <a:avLst/>
            <a:gdLst/>
            <a:ahLst/>
            <a:cxnLst/>
            <a:rect l="l" t="t" r="r" b="b"/>
            <a:pathLst>
              <a:path w="1807234" h="1807234">
                <a:moveTo>
                  <a:pt x="0" y="0"/>
                </a:moveTo>
                <a:lnTo>
                  <a:pt x="1807234" y="0"/>
                </a:lnTo>
                <a:lnTo>
                  <a:pt x="1807234" y="1807234"/>
                </a:lnTo>
                <a:lnTo>
                  <a:pt x="0" y="1807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rot="-5400000">
            <a:off x="14787109" y="0"/>
            <a:ext cx="3500891" cy="3500891"/>
          </a:xfrm>
          <a:custGeom>
            <a:avLst/>
            <a:gdLst/>
            <a:ahLst/>
            <a:cxnLst/>
            <a:rect l="l" t="t" r="r" b="b"/>
            <a:pathLst>
              <a:path w="3500891" h="3500891">
                <a:moveTo>
                  <a:pt x="0" y="0"/>
                </a:moveTo>
                <a:lnTo>
                  <a:pt x="3500891" y="0"/>
                </a:lnTo>
                <a:lnTo>
                  <a:pt x="3500891" y="3500891"/>
                </a:lnTo>
                <a:lnTo>
                  <a:pt x="0" y="35008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6" name="Group 6"/>
          <p:cNvGrpSpPr/>
          <p:nvPr/>
        </p:nvGrpSpPr>
        <p:grpSpPr>
          <a:xfrm>
            <a:off x="1807234" y="3664800"/>
            <a:ext cx="778534" cy="778534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4C00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807234" y="1326845"/>
            <a:ext cx="10585917" cy="1386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46"/>
              </a:lnSpc>
            </a:pPr>
            <a:r>
              <a:rPr lang="en-US" sz="4950" b="1">
                <a:solidFill>
                  <a:srgbClr val="000000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Podział na dwa kluczowe wymiary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01369" y="3655275"/>
            <a:ext cx="4315012" cy="774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4"/>
              </a:lnSpc>
            </a:pPr>
            <a:r>
              <a:rPr lang="en-US" sz="2499" b="1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Poznawcza ocena doświadczanej sytuacji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01496" y="3655275"/>
            <a:ext cx="3663219" cy="774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4"/>
              </a:lnSpc>
            </a:pPr>
            <a:r>
              <a:rPr lang="en-US" sz="2499" b="1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Wykorzystywane strategie zaradcze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807234" y="5384913"/>
            <a:ext cx="11428062" cy="774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124"/>
              </a:lnSpc>
              <a:buFont typeface="Arial"/>
              <a:buChar char="•"/>
            </a:pPr>
            <a:r>
              <a:rPr lang="en-US" sz="24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Potrzeba poszukiwania nowych oraz dostosowanych do indywidualnych potrzeb rozwojowych pacjentów, metod terapeutycznych.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07234" y="6533491"/>
            <a:ext cx="11428062" cy="194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124"/>
              </a:lnSpc>
              <a:buFont typeface="Arial"/>
              <a:buChar char="•"/>
            </a:pPr>
            <a:r>
              <a:rPr lang="en-US" sz="24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Określenie zależności zachodzących pomiędzy oceną poznawczą sytuacji stresowej i strategiami zaradczymi występowaniu objawów typowych dla zaburzeń depresyjnych może zostać wykorzystane podczas opracowywania programów psychoterapeutycznych w okresie średniej dorosłości.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07234" y="3857217"/>
            <a:ext cx="778534" cy="384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4"/>
              </a:lnSpc>
              <a:spcBef>
                <a:spcPct val="0"/>
              </a:spcBef>
            </a:pPr>
            <a:r>
              <a:rPr lang="en-US" sz="2499" b="1">
                <a:solidFill>
                  <a:srgbClr val="FFFFFF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808637" y="3857217"/>
            <a:ext cx="778534" cy="384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4"/>
              </a:lnSpc>
              <a:spcBef>
                <a:spcPct val="0"/>
              </a:spcBef>
            </a:pPr>
            <a:r>
              <a:rPr lang="en-US" sz="2499" b="1">
                <a:solidFill>
                  <a:srgbClr val="FFFFFF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8479766"/>
            <a:ext cx="1807234" cy="1807234"/>
          </a:xfrm>
          <a:custGeom>
            <a:avLst/>
            <a:gdLst/>
            <a:ahLst/>
            <a:cxnLst/>
            <a:rect l="l" t="t" r="r" b="b"/>
            <a:pathLst>
              <a:path w="1807234" h="1807234">
                <a:moveTo>
                  <a:pt x="0" y="0"/>
                </a:moveTo>
                <a:lnTo>
                  <a:pt x="1807234" y="0"/>
                </a:lnTo>
                <a:lnTo>
                  <a:pt x="1807234" y="1807234"/>
                </a:lnTo>
                <a:lnTo>
                  <a:pt x="0" y="1807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-5400000">
            <a:off x="14787109" y="0"/>
            <a:ext cx="3500891" cy="3500891"/>
          </a:xfrm>
          <a:custGeom>
            <a:avLst/>
            <a:gdLst/>
            <a:ahLst/>
            <a:cxnLst/>
            <a:rect l="l" t="t" r="r" b="b"/>
            <a:pathLst>
              <a:path w="3500891" h="3500891">
                <a:moveTo>
                  <a:pt x="0" y="0"/>
                </a:moveTo>
                <a:lnTo>
                  <a:pt x="3500891" y="0"/>
                </a:lnTo>
                <a:lnTo>
                  <a:pt x="3500891" y="3500891"/>
                </a:lnTo>
                <a:lnTo>
                  <a:pt x="0" y="35008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2472191" y="3107260"/>
            <a:ext cx="14787109" cy="5107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59"/>
              </a:lnSpc>
            </a:pPr>
            <a:r>
              <a:rPr lang="en-US" sz="29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Okres życia pomiędzy 35/40 a 60/65 rokiem życia.</a:t>
            </a:r>
          </a:p>
          <a:p>
            <a:pPr algn="l">
              <a:lnSpc>
                <a:spcPts val="4559"/>
              </a:lnSpc>
            </a:pPr>
            <a:r>
              <a:rPr lang="en-US" sz="29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Według Eriksona etap charakteryzujący się poszukiwaniem przez jednostkę adekwatnych form autorefleksji i twórczości.</a:t>
            </a:r>
          </a:p>
          <a:p>
            <a:pPr algn="l">
              <a:lnSpc>
                <a:spcPts val="4559"/>
              </a:lnSpc>
            </a:pPr>
            <a:r>
              <a:rPr lang="en-US" sz="29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Obawa o utracanie dotychczasowych osiągnięć.</a:t>
            </a:r>
          </a:p>
          <a:p>
            <a:pPr algn="l">
              <a:lnSpc>
                <a:spcPts val="4559"/>
              </a:lnSpc>
            </a:pPr>
            <a:r>
              <a:rPr lang="en-US" sz="29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Występowanie relacji produktywność - stagnacja.</a:t>
            </a:r>
          </a:p>
          <a:p>
            <a:pPr algn="l">
              <a:lnSpc>
                <a:spcPts val="4559"/>
              </a:lnSpc>
            </a:pPr>
            <a:r>
              <a:rPr lang="en-US" sz="29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Stabilizacja zawodowa i satysfakcja z posiadanej pozycji społecznej. </a:t>
            </a:r>
          </a:p>
          <a:p>
            <a:pPr algn="l">
              <a:lnSpc>
                <a:spcPts val="4559"/>
              </a:lnSpc>
            </a:pPr>
            <a:r>
              <a:rPr lang="en-US" sz="29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Możliwość pojawienia się kryzysu wieku średniego.</a:t>
            </a:r>
          </a:p>
          <a:p>
            <a:pPr algn="l">
              <a:lnSpc>
                <a:spcPts val="4559"/>
              </a:lnSpc>
            </a:pPr>
            <a:r>
              <a:rPr lang="en-US" sz="29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Postępujące zmiany fizyczne wiążące się ze stopniowym osłabieniem się ogólnej kondycji zdrowotnej.</a:t>
            </a:r>
          </a:p>
        </p:txBody>
      </p:sp>
      <p:sp>
        <p:nvSpPr>
          <p:cNvPr id="5" name="Freeform 5"/>
          <p:cNvSpPr/>
          <p:nvPr/>
        </p:nvSpPr>
        <p:spPr>
          <a:xfrm>
            <a:off x="1807234" y="3192985"/>
            <a:ext cx="490854" cy="454621"/>
          </a:xfrm>
          <a:custGeom>
            <a:avLst/>
            <a:gdLst/>
            <a:ahLst/>
            <a:cxnLst/>
            <a:rect l="l" t="t" r="r" b="b"/>
            <a:pathLst>
              <a:path w="490854" h="454621">
                <a:moveTo>
                  <a:pt x="0" y="0"/>
                </a:moveTo>
                <a:lnTo>
                  <a:pt x="490854" y="0"/>
                </a:lnTo>
                <a:lnTo>
                  <a:pt x="490854" y="454621"/>
                </a:lnTo>
                <a:lnTo>
                  <a:pt x="0" y="4546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1807234" y="1329883"/>
            <a:ext cx="10585917" cy="701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46"/>
              </a:lnSpc>
            </a:pPr>
            <a:r>
              <a:rPr lang="en-US" sz="4950" b="1">
                <a:solidFill>
                  <a:srgbClr val="000000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Czym jest średnia dorosłość?</a:t>
            </a:r>
          </a:p>
        </p:txBody>
      </p:sp>
      <p:sp>
        <p:nvSpPr>
          <p:cNvPr id="7" name="Freeform 7"/>
          <p:cNvSpPr/>
          <p:nvPr/>
        </p:nvSpPr>
        <p:spPr>
          <a:xfrm>
            <a:off x="1807234" y="3855484"/>
            <a:ext cx="490854" cy="454621"/>
          </a:xfrm>
          <a:custGeom>
            <a:avLst/>
            <a:gdLst/>
            <a:ahLst/>
            <a:cxnLst/>
            <a:rect l="l" t="t" r="r" b="b"/>
            <a:pathLst>
              <a:path w="490854" h="454621">
                <a:moveTo>
                  <a:pt x="0" y="0"/>
                </a:moveTo>
                <a:lnTo>
                  <a:pt x="490854" y="0"/>
                </a:lnTo>
                <a:lnTo>
                  <a:pt x="490854" y="454621"/>
                </a:lnTo>
                <a:lnTo>
                  <a:pt x="0" y="4546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807234" y="4916190"/>
            <a:ext cx="490854" cy="454621"/>
          </a:xfrm>
          <a:custGeom>
            <a:avLst/>
            <a:gdLst/>
            <a:ahLst/>
            <a:cxnLst/>
            <a:rect l="l" t="t" r="r" b="b"/>
            <a:pathLst>
              <a:path w="490854" h="454621">
                <a:moveTo>
                  <a:pt x="0" y="0"/>
                </a:moveTo>
                <a:lnTo>
                  <a:pt x="490854" y="0"/>
                </a:lnTo>
                <a:lnTo>
                  <a:pt x="490854" y="454620"/>
                </a:lnTo>
                <a:lnTo>
                  <a:pt x="0" y="4546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1807234" y="5476464"/>
            <a:ext cx="490854" cy="454621"/>
          </a:xfrm>
          <a:custGeom>
            <a:avLst/>
            <a:gdLst/>
            <a:ahLst/>
            <a:cxnLst/>
            <a:rect l="l" t="t" r="r" b="b"/>
            <a:pathLst>
              <a:path w="490854" h="454621">
                <a:moveTo>
                  <a:pt x="0" y="0"/>
                </a:moveTo>
                <a:lnTo>
                  <a:pt x="490854" y="0"/>
                </a:lnTo>
                <a:lnTo>
                  <a:pt x="490854" y="454621"/>
                </a:lnTo>
                <a:lnTo>
                  <a:pt x="0" y="4546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807234" y="6035860"/>
            <a:ext cx="490854" cy="454621"/>
          </a:xfrm>
          <a:custGeom>
            <a:avLst/>
            <a:gdLst/>
            <a:ahLst/>
            <a:cxnLst/>
            <a:rect l="l" t="t" r="r" b="b"/>
            <a:pathLst>
              <a:path w="490854" h="454621">
                <a:moveTo>
                  <a:pt x="0" y="0"/>
                </a:moveTo>
                <a:lnTo>
                  <a:pt x="490854" y="0"/>
                </a:lnTo>
                <a:lnTo>
                  <a:pt x="490854" y="454621"/>
                </a:lnTo>
                <a:lnTo>
                  <a:pt x="0" y="4546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1807234" y="6595256"/>
            <a:ext cx="490854" cy="454621"/>
          </a:xfrm>
          <a:custGeom>
            <a:avLst/>
            <a:gdLst/>
            <a:ahLst/>
            <a:cxnLst/>
            <a:rect l="l" t="t" r="r" b="b"/>
            <a:pathLst>
              <a:path w="490854" h="454621">
                <a:moveTo>
                  <a:pt x="0" y="0"/>
                </a:moveTo>
                <a:lnTo>
                  <a:pt x="490854" y="0"/>
                </a:lnTo>
                <a:lnTo>
                  <a:pt x="490854" y="454621"/>
                </a:lnTo>
                <a:lnTo>
                  <a:pt x="0" y="4546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Freeform 12"/>
          <p:cNvSpPr/>
          <p:nvPr/>
        </p:nvSpPr>
        <p:spPr>
          <a:xfrm>
            <a:off x="1807234" y="7154652"/>
            <a:ext cx="490854" cy="454621"/>
          </a:xfrm>
          <a:custGeom>
            <a:avLst/>
            <a:gdLst/>
            <a:ahLst/>
            <a:cxnLst/>
            <a:rect l="l" t="t" r="r" b="b"/>
            <a:pathLst>
              <a:path w="490854" h="454621">
                <a:moveTo>
                  <a:pt x="0" y="0"/>
                </a:moveTo>
                <a:lnTo>
                  <a:pt x="490854" y="0"/>
                </a:lnTo>
                <a:lnTo>
                  <a:pt x="490854" y="454621"/>
                </a:lnTo>
                <a:lnTo>
                  <a:pt x="0" y="4546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753804" y="1028700"/>
            <a:ext cx="505496" cy="505496"/>
          </a:xfrm>
          <a:custGeom>
            <a:avLst/>
            <a:gdLst/>
            <a:ahLst/>
            <a:cxnLst/>
            <a:rect l="l" t="t" r="r" b="b"/>
            <a:pathLst>
              <a:path w="505496" h="505496">
                <a:moveTo>
                  <a:pt x="0" y="0"/>
                </a:moveTo>
                <a:lnTo>
                  <a:pt x="505496" y="0"/>
                </a:lnTo>
                <a:lnTo>
                  <a:pt x="505496" y="505496"/>
                </a:lnTo>
                <a:lnTo>
                  <a:pt x="0" y="505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6480766" y="8479766"/>
            <a:ext cx="778534" cy="778534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4C00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5" name="Freeform 5"/>
          <p:cNvSpPr/>
          <p:nvPr/>
        </p:nvSpPr>
        <p:spPr>
          <a:xfrm rot="-5400000">
            <a:off x="0" y="0"/>
            <a:ext cx="1807234" cy="1807234"/>
          </a:xfrm>
          <a:custGeom>
            <a:avLst/>
            <a:gdLst/>
            <a:ahLst/>
            <a:cxnLst/>
            <a:rect l="l" t="t" r="r" b="b"/>
            <a:pathLst>
              <a:path w="1807234" h="1807234">
                <a:moveTo>
                  <a:pt x="0" y="0"/>
                </a:moveTo>
                <a:lnTo>
                  <a:pt x="1807234" y="0"/>
                </a:lnTo>
                <a:lnTo>
                  <a:pt x="1807234" y="1807234"/>
                </a:lnTo>
                <a:lnTo>
                  <a:pt x="0" y="18072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12663335" y="0"/>
            <a:ext cx="5624665" cy="10287000"/>
          </a:xfrm>
          <a:custGeom>
            <a:avLst/>
            <a:gdLst/>
            <a:ahLst/>
            <a:cxnLst/>
            <a:rect l="l" t="t" r="r" b="b"/>
            <a:pathLst>
              <a:path w="5624665" h="10287000">
                <a:moveTo>
                  <a:pt x="0" y="0"/>
                </a:moveTo>
                <a:lnTo>
                  <a:pt x="5624665" y="0"/>
                </a:lnTo>
                <a:lnTo>
                  <a:pt x="562466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1681" r="-10169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TextBox 7"/>
          <p:cNvSpPr txBox="1"/>
          <p:nvPr/>
        </p:nvSpPr>
        <p:spPr>
          <a:xfrm>
            <a:off x="1508185" y="1864384"/>
            <a:ext cx="12874925" cy="806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41"/>
              </a:lnSpc>
            </a:pPr>
            <a:r>
              <a:rPr lang="en-US" sz="5674" b="1">
                <a:solidFill>
                  <a:srgbClr val="000000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Natura zaburzeń depresyjnych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08185" y="4080590"/>
            <a:ext cx="6868538" cy="1555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2500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Wg WHO na depresję cierpi 322 miliony ludzi na całym świecie, co stanowi 4,4% ogółu populacji, przy czym zaburzenie częściej dotyka kobiet (5,1%) niż mężczyzn (3,6%).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08185" y="6602747"/>
            <a:ext cx="6046712" cy="1555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2500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W Polsce na depresję leczonych jest 8,2% osób dorosłych, gdzie kobiety leczą się dwukrotnie częściej niż mężczyźni.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915701" y="3916175"/>
            <a:ext cx="1352265" cy="1227325"/>
          </a:xfrm>
          <a:prstGeom prst="rect">
            <a:avLst/>
          </a:prstGeom>
          <a:solidFill>
            <a:srgbClr val="0050F5"/>
          </a:solidFill>
        </p:spPr>
        <p:txBody>
          <a:bodyPr/>
          <a:lstStyle/>
          <a:p>
            <a:endParaRPr lang="pl-PL"/>
          </a:p>
        </p:txBody>
      </p:sp>
      <p:sp>
        <p:nvSpPr>
          <p:cNvPr id="3" name="AutoShape 3"/>
          <p:cNvSpPr/>
          <p:nvPr/>
        </p:nvSpPr>
        <p:spPr>
          <a:xfrm>
            <a:off x="0" y="5143500"/>
            <a:ext cx="2915701" cy="5143500"/>
          </a:xfrm>
          <a:prstGeom prst="rect">
            <a:avLst/>
          </a:prstGeom>
          <a:solidFill>
            <a:srgbClr val="FFDF2B"/>
          </a:solidFill>
        </p:spPr>
        <p:txBody>
          <a:bodyPr/>
          <a:lstStyle/>
          <a:p>
            <a:endParaRPr lang="pl-PL"/>
          </a:p>
        </p:txBody>
      </p:sp>
      <p:sp>
        <p:nvSpPr>
          <p:cNvPr id="4" name="AutoShape 4"/>
          <p:cNvSpPr/>
          <p:nvPr/>
        </p:nvSpPr>
        <p:spPr>
          <a:xfrm>
            <a:off x="1563436" y="5143500"/>
            <a:ext cx="1352265" cy="1227325"/>
          </a:xfrm>
          <a:prstGeom prst="rect">
            <a:avLst/>
          </a:prstGeom>
          <a:solidFill>
            <a:srgbClr val="FE4C00"/>
          </a:solidFill>
        </p:spPr>
        <p:txBody>
          <a:bodyPr/>
          <a:lstStyle/>
          <a:p>
            <a:endParaRPr lang="pl-PL"/>
          </a:p>
        </p:txBody>
      </p:sp>
      <p:grpSp>
        <p:nvGrpSpPr>
          <p:cNvPr id="5" name="Group 5"/>
          <p:cNvGrpSpPr/>
          <p:nvPr/>
        </p:nvGrpSpPr>
        <p:grpSpPr>
          <a:xfrm>
            <a:off x="16480766" y="1030811"/>
            <a:ext cx="778534" cy="774312"/>
            <a:chOff x="0" y="0"/>
            <a:chExt cx="1038045" cy="1032416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038045" cy="1032416"/>
              <a:chOff x="0" y="0"/>
              <a:chExt cx="6350000" cy="631556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15565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15565">
                    <a:moveTo>
                      <a:pt x="3175000" y="0"/>
                    </a:moveTo>
                    <a:cubicBezTo>
                      <a:pt x="1421496" y="0"/>
                      <a:pt x="0" y="1413787"/>
                      <a:pt x="0" y="3157782"/>
                    </a:cubicBezTo>
                    <a:cubicBezTo>
                      <a:pt x="0" y="4901778"/>
                      <a:pt x="1421496" y="6315565"/>
                      <a:pt x="3175000" y="6315565"/>
                    </a:cubicBezTo>
                    <a:cubicBezTo>
                      <a:pt x="4928504" y="6315565"/>
                      <a:pt x="6350000" y="4901778"/>
                      <a:pt x="6350000" y="3157782"/>
                    </a:cubicBezTo>
                    <a:cubicBezTo>
                      <a:pt x="6350000" y="1413787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E4C00"/>
              </a:solidFill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198887" y="325853"/>
              <a:ext cx="640272" cy="3902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219498" y="-1473873"/>
            <a:ext cx="3811332" cy="6617373"/>
          </a:xfrm>
          <a:custGeom>
            <a:avLst/>
            <a:gdLst/>
            <a:ahLst/>
            <a:cxnLst/>
            <a:rect l="l" t="t" r="r" b="b"/>
            <a:pathLst>
              <a:path w="3811332" h="6617373">
                <a:moveTo>
                  <a:pt x="0" y="0"/>
                </a:moveTo>
                <a:lnTo>
                  <a:pt x="3811332" y="0"/>
                </a:lnTo>
                <a:lnTo>
                  <a:pt x="3811332" y="6617373"/>
                </a:lnTo>
                <a:lnTo>
                  <a:pt x="0" y="66173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67" r="-4726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2915701" y="5143500"/>
            <a:ext cx="3399194" cy="5143500"/>
          </a:xfrm>
          <a:custGeom>
            <a:avLst/>
            <a:gdLst/>
            <a:ahLst/>
            <a:cxnLst/>
            <a:rect l="l" t="t" r="r" b="b"/>
            <a:pathLst>
              <a:path w="3399194" h="5143500">
                <a:moveTo>
                  <a:pt x="0" y="0"/>
                </a:moveTo>
                <a:lnTo>
                  <a:pt x="3399194" y="0"/>
                </a:lnTo>
                <a:lnTo>
                  <a:pt x="3399194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9396" r="-57293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TextBox 11"/>
          <p:cNvSpPr txBox="1"/>
          <p:nvPr/>
        </p:nvSpPr>
        <p:spPr>
          <a:xfrm>
            <a:off x="6952241" y="838623"/>
            <a:ext cx="8287568" cy="145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20"/>
              </a:lnSpc>
            </a:pPr>
            <a:r>
              <a:rPr lang="en-US" sz="5200" b="1">
                <a:solidFill>
                  <a:srgbClr val="000000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Rozpoznanie zaburzeń depresyjnych wg ICD- 10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52241" y="2617119"/>
            <a:ext cx="10307059" cy="765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Epizod depresyjny rozpoznaje się, jeżeli przynajmniej przez dwa tygodnie występują dwa z trzech poniższych objawów: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52241" y="3767707"/>
            <a:ext cx="9528525" cy="198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7" lvl="1" indent="-248284" algn="l">
              <a:lnSpc>
                <a:spcPts val="3219"/>
              </a:lnSpc>
              <a:buAutoNum type="arabicPeriod"/>
            </a:pPr>
            <a:r>
              <a:rPr lang="en-US" sz="2299" spc="22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obniżenie nastroju,</a:t>
            </a:r>
          </a:p>
          <a:p>
            <a:pPr marL="496567" lvl="1" indent="-248284" algn="l">
              <a:lnSpc>
                <a:spcPts val="3219"/>
              </a:lnSpc>
              <a:buAutoNum type="arabicPeriod"/>
            </a:pPr>
            <a:r>
              <a:rPr lang="en-US" sz="2299" spc="22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utrata zainteresowań i anhedonia (wg Wikipedii: brak lub utrata zdolności odczuwania przyjemności),</a:t>
            </a:r>
          </a:p>
          <a:p>
            <a:pPr marL="496567" lvl="1" indent="-248284" algn="l">
              <a:lnSpc>
                <a:spcPts val="3219"/>
              </a:lnSpc>
              <a:buAutoNum type="arabicPeriod"/>
            </a:pPr>
            <a:r>
              <a:rPr lang="en-US" sz="2299" spc="22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zmniejszenie energii prowadzącej do wzmożonej męczliwości i zmniejszenia aktywności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952241" y="6081013"/>
            <a:ext cx="10307059" cy="38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oraz dwa lub więcej spośród następujących symptomów: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52241" y="6846823"/>
            <a:ext cx="9528525" cy="3189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7" lvl="1" indent="-248284" algn="l">
              <a:lnSpc>
                <a:spcPts val="3219"/>
              </a:lnSpc>
              <a:buAutoNum type="arabicPeriod"/>
            </a:pPr>
            <a:r>
              <a:rPr lang="en-US" sz="2299" spc="22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osłabienie koncentracji/ uwagi,</a:t>
            </a:r>
          </a:p>
          <a:p>
            <a:pPr marL="496567" lvl="1" indent="-248284" algn="l">
              <a:lnSpc>
                <a:spcPts val="3219"/>
              </a:lnSpc>
              <a:buAutoNum type="arabicPeriod"/>
            </a:pPr>
            <a:r>
              <a:rPr lang="en-US" sz="2299" spc="22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niska samoocena,</a:t>
            </a:r>
          </a:p>
          <a:p>
            <a:pPr marL="496567" lvl="1" indent="-248284" algn="l">
              <a:lnSpc>
                <a:spcPts val="3219"/>
              </a:lnSpc>
              <a:buAutoNum type="arabicPeriod"/>
            </a:pPr>
            <a:r>
              <a:rPr lang="en-US" sz="2299" spc="22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poczucie winy,</a:t>
            </a:r>
          </a:p>
          <a:p>
            <a:pPr marL="496567" lvl="1" indent="-248284" algn="l">
              <a:lnSpc>
                <a:spcPts val="3219"/>
              </a:lnSpc>
              <a:buAutoNum type="arabicPeriod"/>
            </a:pPr>
            <a:r>
              <a:rPr lang="en-US" sz="2299" spc="22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pesymistyczne postrzeganie przyszłości,</a:t>
            </a:r>
          </a:p>
          <a:p>
            <a:pPr marL="496567" lvl="1" indent="-248284" algn="l">
              <a:lnSpc>
                <a:spcPts val="3219"/>
              </a:lnSpc>
              <a:buAutoNum type="arabicPeriod"/>
            </a:pPr>
            <a:r>
              <a:rPr lang="en-US" sz="2299" spc="22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myśli lub czyny samobójcze,</a:t>
            </a:r>
          </a:p>
          <a:p>
            <a:pPr marL="496567" lvl="1" indent="-248284" algn="l">
              <a:lnSpc>
                <a:spcPts val="3219"/>
              </a:lnSpc>
              <a:buAutoNum type="arabicPeriod"/>
            </a:pPr>
            <a:r>
              <a:rPr lang="en-US" sz="2299" spc="22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zaburzenia snu,</a:t>
            </a:r>
          </a:p>
          <a:p>
            <a:pPr marL="496567" lvl="1" indent="-248284" algn="l">
              <a:lnSpc>
                <a:spcPts val="3219"/>
              </a:lnSpc>
              <a:buAutoNum type="arabicPeriod"/>
            </a:pPr>
            <a:r>
              <a:rPr lang="en-US" sz="2299" spc="22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zmniejszony apetyt.</a:t>
            </a:r>
          </a:p>
          <a:p>
            <a:pPr algn="l">
              <a:lnSpc>
                <a:spcPts val="3219"/>
              </a:lnSpc>
            </a:pPr>
            <a:endParaRPr lang="en-US" sz="2299" spc="22">
              <a:solidFill>
                <a:srgbClr val="000000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8479766"/>
            <a:ext cx="1807234" cy="1807234"/>
          </a:xfrm>
          <a:custGeom>
            <a:avLst/>
            <a:gdLst/>
            <a:ahLst/>
            <a:cxnLst/>
            <a:rect l="l" t="t" r="r" b="b"/>
            <a:pathLst>
              <a:path w="1807234" h="1807234">
                <a:moveTo>
                  <a:pt x="0" y="0"/>
                </a:moveTo>
                <a:lnTo>
                  <a:pt x="1807234" y="0"/>
                </a:lnTo>
                <a:lnTo>
                  <a:pt x="1807234" y="1807234"/>
                </a:lnTo>
                <a:lnTo>
                  <a:pt x="0" y="1807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-5400000">
            <a:off x="14787109" y="0"/>
            <a:ext cx="3500891" cy="3500891"/>
          </a:xfrm>
          <a:custGeom>
            <a:avLst/>
            <a:gdLst/>
            <a:ahLst/>
            <a:cxnLst/>
            <a:rect l="l" t="t" r="r" b="b"/>
            <a:pathLst>
              <a:path w="3500891" h="3500891">
                <a:moveTo>
                  <a:pt x="0" y="0"/>
                </a:moveTo>
                <a:lnTo>
                  <a:pt x="3500891" y="0"/>
                </a:lnTo>
                <a:lnTo>
                  <a:pt x="3500891" y="3500891"/>
                </a:lnTo>
                <a:lnTo>
                  <a:pt x="0" y="35008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1807234" y="1326845"/>
            <a:ext cx="12711330" cy="1386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46"/>
              </a:lnSpc>
            </a:pPr>
            <a:r>
              <a:rPr lang="en-US" sz="4950" b="1">
                <a:solidFill>
                  <a:srgbClr val="000000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Radzenie sobie ze stresem w świetle relacyjnej teorii R. Lazarusa i S. Folkman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07234" y="3308502"/>
            <a:ext cx="12711330" cy="572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59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Według Lazarusa i Folkaman definicją radzenia sobie w obliczu wyzwań są:</a:t>
            </a:r>
          </a:p>
          <a:p>
            <a:pPr algn="l">
              <a:lnSpc>
                <a:spcPts val="3249"/>
              </a:lnSpc>
            </a:pPr>
            <a:endParaRPr lang="en-US" sz="2599">
              <a:solidFill>
                <a:srgbClr val="000000"/>
              </a:solidFill>
              <a:latin typeface="Muli"/>
              <a:ea typeface="Muli"/>
              <a:cs typeface="Muli"/>
              <a:sym typeface="Muli"/>
            </a:endParaRPr>
          </a:p>
          <a:p>
            <a:pPr algn="l">
              <a:lnSpc>
                <a:spcPts val="3249"/>
              </a:lnSpc>
            </a:pPr>
            <a:r>
              <a:rPr lang="en-US" sz="25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“dynamicznie zmieniające się poznawcze i behawioralne wysiłki ukierunkowane na poradzenie sobie z napotkanymi wymaganiami, ocenianymi przez podmiot jako obciążające lub przekraczające jego zasoby.”</a:t>
            </a:r>
          </a:p>
          <a:p>
            <a:pPr algn="l">
              <a:lnSpc>
                <a:spcPts val="3249"/>
              </a:lnSpc>
            </a:pPr>
            <a:endParaRPr lang="en-US" sz="2599" b="1">
              <a:solidFill>
                <a:srgbClr val="000000"/>
              </a:solidFill>
              <a:latin typeface="Muli Semi-Bold"/>
              <a:ea typeface="Muli Semi-Bold"/>
              <a:cs typeface="Muli Semi-Bold"/>
              <a:sym typeface="Muli Semi-Bold"/>
            </a:endParaRPr>
          </a:p>
          <a:p>
            <a:pPr algn="l">
              <a:lnSpc>
                <a:spcPts val="3249"/>
              </a:lnSpc>
            </a:pPr>
            <a:endParaRPr lang="en-US" sz="2599" b="1">
              <a:solidFill>
                <a:srgbClr val="000000"/>
              </a:solidFill>
              <a:latin typeface="Muli Semi-Bold"/>
              <a:ea typeface="Muli Semi-Bold"/>
              <a:cs typeface="Muli Semi-Bold"/>
              <a:sym typeface="Muli Semi-Bold"/>
            </a:endParaRPr>
          </a:p>
          <a:p>
            <a:pPr algn="l">
              <a:lnSpc>
                <a:spcPts val="3249"/>
              </a:lnSpc>
            </a:pPr>
            <a:r>
              <a:rPr lang="en-US" sz="259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Odczuwane napięcia może być wynikiem:</a:t>
            </a:r>
          </a:p>
          <a:p>
            <a:pPr algn="l">
              <a:lnSpc>
                <a:spcPts val="3249"/>
              </a:lnSpc>
            </a:pPr>
            <a:endParaRPr lang="en-US" sz="2599">
              <a:solidFill>
                <a:srgbClr val="000000"/>
              </a:solidFill>
              <a:latin typeface="Muli"/>
              <a:ea typeface="Muli"/>
              <a:cs typeface="Muli"/>
              <a:sym typeface="Muli"/>
            </a:endParaRPr>
          </a:p>
          <a:p>
            <a:pPr marL="1122678" lvl="2" indent="-374226" algn="l">
              <a:lnSpc>
                <a:spcPts val="3249"/>
              </a:lnSpc>
              <a:buFont typeface="Arial"/>
              <a:buChar char="⚬"/>
            </a:pPr>
            <a:r>
              <a:rPr lang="en-US" sz="259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postępującego wieku i bezpowrotnej utraty młodości,</a:t>
            </a:r>
          </a:p>
          <a:p>
            <a:pPr marL="1122678" lvl="2" indent="-374226" algn="l">
              <a:lnSpc>
                <a:spcPts val="3249"/>
              </a:lnSpc>
              <a:buFont typeface="Arial"/>
              <a:buChar char="⚬"/>
            </a:pPr>
            <a:r>
              <a:rPr lang="en-US" sz="259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pogarszającego się stanu zdrowia,</a:t>
            </a:r>
          </a:p>
          <a:p>
            <a:pPr marL="1122678" lvl="2" indent="-374226" algn="l">
              <a:lnSpc>
                <a:spcPts val="3249"/>
              </a:lnSpc>
              <a:buFont typeface="Arial"/>
              <a:buChar char="⚬"/>
            </a:pPr>
            <a:r>
              <a:rPr lang="en-US" sz="259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osiągniętej pozycji społeczno- zawodowej,</a:t>
            </a:r>
          </a:p>
          <a:p>
            <a:pPr marL="1122678" lvl="2" indent="-374226" algn="l">
              <a:lnSpc>
                <a:spcPts val="3249"/>
              </a:lnSpc>
              <a:buFont typeface="Arial"/>
              <a:buChar char="⚬"/>
            </a:pPr>
            <a:r>
              <a:rPr lang="en-US" sz="259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różnorodnych wyzwań życiowych.</a:t>
            </a:r>
          </a:p>
          <a:p>
            <a:pPr algn="l">
              <a:lnSpc>
                <a:spcPts val="3249"/>
              </a:lnSpc>
            </a:pPr>
            <a:endParaRPr lang="en-US" sz="2599">
              <a:solidFill>
                <a:srgbClr val="000000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753804" y="1028700"/>
            <a:ext cx="505496" cy="505496"/>
          </a:xfrm>
          <a:custGeom>
            <a:avLst/>
            <a:gdLst/>
            <a:ahLst/>
            <a:cxnLst/>
            <a:rect l="l" t="t" r="r" b="b"/>
            <a:pathLst>
              <a:path w="505496" h="505496">
                <a:moveTo>
                  <a:pt x="0" y="0"/>
                </a:moveTo>
                <a:lnTo>
                  <a:pt x="505496" y="0"/>
                </a:lnTo>
                <a:lnTo>
                  <a:pt x="505496" y="505496"/>
                </a:lnTo>
                <a:lnTo>
                  <a:pt x="0" y="505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5400000">
            <a:off x="14589425" y="6588425"/>
            <a:ext cx="3698575" cy="3698575"/>
          </a:xfrm>
          <a:custGeom>
            <a:avLst/>
            <a:gdLst/>
            <a:ahLst/>
            <a:cxnLst/>
            <a:rect l="l" t="t" r="r" b="b"/>
            <a:pathLst>
              <a:path w="3698575" h="3698575">
                <a:moveTo>
                  <a:pt x="0" y="0"/>
                </a:moveTo>
                <a:lnTo>
                  <a:pt x="3698575" y="0"/>
                </a:lnTo>
                <a:lnTo>
                  <a:pt x="3698575" y="3698575"/>
                </a:lnTo>
                <a:lnTo>
                  <a:pt x="0" y="36985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rot="5400000">
            <a:off x="14804649" y="6803649"/>
            <a:ext cx="2454651" cy="2454651"/>
          </a:xfrm>
          <a:custGeom>
            <a:avLst/>
            <a:gdLst/>
            <a:ahLst/>
            <a:cxnLst/>
            <a:rect l="l" t="t" r="r" b="b"/>
            <a:pathLst>
              <a:path w="2454651" h="2454651">
                <a:moveTo>
                  <a:pt x="0" y="0"/>
                </a:moveTo>
                <a:lnTo>
                  <a:pt x="2454651" y="0"/>
                </a:lnTo>
                <a:lnTo>
                  <a:pt x="2454651" y="2454651"/>
                </a:lnTo>
                <a:lnTo>
                  <a:pt x="0" y="24546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2228750" y="2877321"/>
            <a:ext cx="10982849" cy="533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80"/>
              </a:lnSpc>
            </a:pPr>
            <a:r>
              <a:rPr lang="en-US" sz="4400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Analiza problematyki skłania do poszukiwania odpowiedzi na pytanie </a:t>
            </a:r>
            <a:r>
              <a:rPr lang="en-US" sz="4400" b="1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jakie powiązania zachodzą pomiędzy komponentami radzenia sobie ze stresem, a występowaniem objawów charakterystycznych dla zaburzeń depresyjnych u kobiet i mężczyzn w fazie średniej dorosłości?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057275"/>
            <a:ext cx="12529868" cy="421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00000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PROBLEMATYKA BADAŃ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636400" y="1421366"/>
            <a:ext cx="10524102" cy="659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0"/>
              </a:lnSpc>
            </a:pPr>
            <a:r>
              <a:rPr lang="en-US" sz="4700" b="1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Przyjęto dwa hipotetyczne założenia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636400" y="2752611"/>
            <a:ext cx="10835829" cy="6505689"/>
            <a:chOff x="0" y="0"/>
            <a:chExt cx="14447772" cy="8674252"/>
          </a:xfrm>
        </p:grpSpPr>
        <p:sp>
          <p:nvSpPr>
            <p:cNvPr id="4" name="TextBox 4"/>
            <p:cNvSpPr txBox="1"/>
            <p:nvPr/>
          </p:nvSpPr>
          <p:spPr>
            <a:xfrm>
              <a:off x="0" y="-9525"/>
              <a:ext cx="14447772" cy="10297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25"/>
                </a:lnSpc>
              </a:pPr>
              <a:r>
                <a:rPr lang="en-US" sz="2500" b="1">
                  <a:solidFill>
                    <a:srgbClr val="000000"/>
                  </a:solidFill>
                  <a:latin typeface="Muli Semi-Bold"/>
                  <a:ea typeface="Muli Semi-Bold"/>
                  <a:cs typeface="Muli Semi-Bold"/>
                  <a:sym typeface="Muli Semi-Bold"/>
                </a:rPr>
                <a:t>Percepcja sytuacji stresowych wiąże się z występowaniem objawów typowych dla zaburzeń depresyjnych.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452365"/>
              <a:ext cx="14447772" cy="25670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81"/>
                </a:lnSpc>
              </a:pPr>
              <a:r>
                <a:rPr lang="en-US" sz="2201" spc="22">
                  <a:solidFill>
                    <a:srgbClr val="000000"/>
                  </a:solidFill>
                  <a:latin typeface="Muli"/>
                  <a:ea typeface="Muli"/>
                  <a:cs typeface="Muli"/>
                  <a:sym typeface="Muli"/>
                </a:rPr>
                <a:t>Teza jest sformułowana na podstawie badań dowodzących, iż od poznawczej oceny sytuacji stresowej zależy poziom motywacji do podjęcia działań zaradczych, bądź hamowanie aktywności człowieka. Z kolei brak aktywności może prowadzić do przygnębienia oraz potęgować stres, co może prowadzić do depresji.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4645314"/>
              <a:ext cx="14447772" cy="10297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25"/>
                </a:lnSpc>
              </a:pPr>
              <a:r>
                <a:rPr lang="en-US" sz="2500" b="1">
                  <a:solidFill>
                    <a:srgbClr val="000000"/>
                  </a:solidFill>
                  <a:latin typeface="Muli Semi-Bold"/>
                  <a:ea typeface="Muli Semi-Bold"/>
                  <a:cs typeface="Muli Semi-Bold"/>
                  <a:sym typeface="Muli Semi-Bold"/>
                </a:rPr>
                <a:t>Strategie radzenia sobie ze stresem wiążą się z występowaniem objawów typowych dla depresji.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6107204"/>
              <a:ext cx="14447772" cy="25670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81"/>
                </a:lnSpc>
              </a:pPr>
              <a:r>
                <a:rPr lang="en-US" sz="2201" spc="22">
                  <a:solidFill>
                    <a:srgbClr val="000000"/>
                  </a:solidFill>
                  <a:latin typeface="Muli"/>
                  <a:ea typeface="Muli"/>
                  <a:cs typeface="Muli"/>
                  <a:sym typeface="Muli"/>
                </a:rPr>
                <a:t>Teza zakłada , że aktywne radzenie sobie z napotkanymi trudnościami, które jest ukierunkowane na zminimalizowanie siły oddziaływania stresora oraz jego skutków łączy się z obniżeniem poziomu odczuwanego stresu, a dzięki temu minimalizuje ryzyko wystąpienia zaburzeń depresyjnych. </a:t>
              </a:r>
            </a:p>
            <a:p>
              <a:pPr algn="l">
                <a:lnSpc>
                  <a:spcPts val="3081"/>
                </a:lnSpc>
              </a:pPr>
              <a:endParaRPr lang="en-US" sz="2201" spc="22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sp>
        <p:nvSpPr>
          <p:cNvPr id="8" name="AutoShape 8"/>
          <p:cNvSpPr/>
          <p:nvPr/>
        </p:nvSpPr>
        <p:spPr>
          <a:xfrm rot="-10800000">
            <a:off x="0" y="0"/>
            <a:ext cx="3433286" cy="10287000"/>
          </a:xfrm>
          <a:prstGeom prst="rect">
            <a:avLst/>
          </a:prstGeom>
          <a:solidFill>
            <a:srgbClr val="0050F5"/>
          </a:solid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 rot="5400000">
            <a:off x="0" y="5267798"/>
            <a:ext cx="5019202" cy="5019202"/>
          </a:xfrm>
          <a:custGeom>
            <a:avLst/>
            <a:gdLst/>
            <a:ahLst/>
            <a:cxnLst/>
            <a:rect l="l" t="t" r="r" b="b"/>
            <a:pathLst>
              <a:path w="5019202" h="5019202">
                <a:moveTo>
                  <a:pt x="0" y="0"/>
                </a:moveTo>
                <a:lnTo>
                  <a:pt x="5019202" y="0"/>
                </a:lnTo>
                <a:lnTo>
                  <a:pt x="5019202" y="5019202"/>
                </a:lnTo>
                <a:lnTo>
                  <a:pt x="0" y="5019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846053" y="1913657"/>
            <a:ext cx="3174467" cy="3174467"/>
          </a:xfrm>
          <a:custGeom>
            <a:avLst/>
            <a:gdLst/>
            <a:ahLst/>
            <a:cxnLst/>
            <a:rect l="l" t="t" r="r" b="b"/>
            <a:pathLst>
              <a:path w="3174467" h="3174467">
                <a:moveTo>
                  <a:pt x="0" y="0"/>
                </a:moveTo>
                <a:lnTo>
                  <a:pt x="3174467" y="0"/>
                </a:lnTo>
                <a:lnTo>
                  <a:pt x="3174467" y="3174467"/>
                </a:lnTo>
                <a:lnTo>
                  <a:pt x="0" y="31744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16753804" y="1028700"/>
            <a:ext cx="505496" cy="505496"/>
          </a:xfrm>
          <a:custGeom>
            <a:avLst/>
            <a:gdLst/>
            <a:ahLst/>
            <a:cxnLst/>
            <a:rect l="l" t="t" r="r" b="b"/>
            <a:pathLst>
              <a:path w="505496" h="505496">
                <a:moveTo>
                  <a:pt x="0" y="0"/>
                </a:moveTo>
                <a:lnTo>
                  <a:pt x="505496" y="0"/>
                </a:lnTo>
                <a:lnTo>
                  <a:pt x="505496" y="505496"/>
                </a:lnTo>
                <a:lnTo>
                  <a:pt x="0" y="5054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Freeform 12"/>
          <p:cNvSpPr/>
          <p:nvPr/>
        </p:nvSpPr>
        <p:spPr>
          <a:xfrm rot="-5400000">
            <a:off x="0" y="0"/>
            <a:ext cx="3433286" cy="3433286"/>
          </a:xfrm>
          <a:custGeom>
            <a:avLst/>
            <a:gdLst/>
            <a:ahLst/>
            <a:cxnLst/>
            <a:rect l="l" t="t" r="r" b="b"/>
            <a:pathLst>
              <a:path w="3433286" h="3433286">
                <a:moveTo>
                  <a:pt x="0" y="0"/>
                </a:moveTo>
                <a:lnTo>
                  <a:pt x="3433286" y="0"/>
                </a:lnTo>
                <a:lnTo>
                  <a:pt x="3433286" y="3433286"/>
                </a:lnTo>
                <a:lnTo>
                  <a:pt x="0" y="3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753804" y="1028700"/>
            <a:ext cx="505496" cy="505496"/>
          </a:xfrm>
          <a:custGeom>
            <a:avLst/>
            <a:gdLst/>
            <a:ahLst/>
            <a:cxnLst/>
            <a:rect l="l" t="t" r="r" b="b"/>
            <a:pathLst>
              <a:path w="505496" h="505496">
                <a:moveTo>
                  <a:pt x="0" y="0"/>
                </a:moveTo>
                <a:lnTo>
                  <a:pt x="505496" y="0"/>
                </a:lnTo>
                <a:lnTo>
                  <a:pt x="505496" y="505496"/>
                </a:lnTo>
                <a:lnTo>
                  <a:pt x="0" y="505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5400000">
            <a:off x="14589425" y="6588425"/>
            <a:ext cx="3698575" cy="3698575"/>
          </a:xfrm>
          <a:custGeom>
            <a:avLst/>
            <a:gdLst/>
            <a:ahLst/>
            <a:cxnLst/>
            <a:rect l="l" t="t" r="r" b="b"/>
            <a:pathLst>
              <a:path w="3698575" h="3698575">
                <a:moveTo>
                  <a:pt x="0" y="0"/>
                </a:moveTo>
                <a:lnTo>
                  <a:pt x="3698575" y="0"/>
                </a:lnTo>
                <a:lnTo>
                  <a:pt x="3698575" y="3698575"/>
                </a:lnTo>
                <a:lnTo>
                  <a:pt x="0" y="36985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rot="5400000">
            <a:off x="14804649" y="6803649"/>
            <a:ext cx="2454651" cy="2454651"/>
          </a:xfrm>
          <a:custGeom>
            <a:avLst/>
            <a:gdLst/>
            <a:ahLst/>
            <a:cxnLst/>
            <a:rect l="l" t="t" r="r" b="b"/>
            <a:pathLst>
              <a:path w="2454651" h="2454651">
                <a:moveTo>
                  <a:pt x="0" y="0"/>
                </a:moveTo>
                <a:lnTo>
                  <a:pt x="2454651" y="0"/>
                </a:lnTo>
                <a:lnTo>
                  <a:pt x="2454651" y="2454651"/>
                </a:lnTo>
                <a:lnTo>
                  <a:pt x="0" y="24546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2228750" y="2877321"/>
            <a:ext cx="10982849" cy="3333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80"/>
              </a:lnSpc>
            </a:pPr>
            <a:r>
              <a:rPr lang="en-US" sz="4400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Przejawianie tendencji unikowych wobec doświadczanych trudności nasila wzrost napięcia emocjonalnego i w efekcie może powodować pojawienie się zachowań depresyjnych.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057275"/>
            <a:ext cx="12529868" cy="421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00000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PROBLEMATYKA BADAŃ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5393865" y="0"/>
            <a:ext cx="2894135" cy="2674189"/>
          </a:xfrm>
          <a:prstGeom prst="rect">
            <a:avLst/>
          </a:prstGeom>
          <a:solidFill>
            <a:srgbClr val="FFDF2B"/>
          </a:solid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6451665" y="947827"/>
            <a:ext cx="778534" cy="778534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4C00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5" name="AutoShape 5"/>
          <p:cNvSpPr/>
          <p:nvPr/>
        </p:nvSpPr>
        <p:spPr>
          <a:xfrm>
            <a:off x="16935735" y="2674189"/>
            <a:ext cx="1352265" cy="1227325"/>
          </a:xfrm>
          <a:prstGeom prst="rect">
            <a:avLst/>
          </a:prstGeom>
          <a:solidFill>
            <a:srgbClr val="0050F5"/>
          </a:solidFill>
        </p:spPr>
        <p:txBody>
          <a:bodyPr/>
          <a:lstStyle/>
          <a:p>
            <a:endParaRPr lang="pl-PL"/>
          </a:p>
        </p:txBody>
      </p:sp>
      <p:sp>
        <p:nvSpPr>
          <p:cNvPr id="6" name="AutoShape 6"/>
          <p:cNvSpPr/>
          <p:nvPr/>
        </p:nvSpPr>
        <p:spPr>
          <a:xfrm>
            <a:off x="14041600" y="0"/>
            <a:ext cx="1352265" cy="1337094"/>
          </a:xfrm>
          <a:prstGeom prst="rect">
            <a:avLst/>
          </a:prstGeom>
          <a:solidFill>
            <a:srgbClr val="FE4C00"/>
          </a:solid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 rot="5400000">
            <a:off x="14041600" y="1321924"/>
            <a:ext cx="1352265" cy="1352265"/>
          </a:xfrm>
          <a:custGeom>
            <a:avLst/>
            <a:gdLst/>
            <a:ahLst/>
            <a:cxnLst/>
            <a:rect l="l" t="t" r="r" b="b"/>
            <a:pathLst>
              <a:path w="1352265" h="1352265">
                <a:moveTo>
                  <a:pt x="0" y="0"/>
                </a:moveTo>
                <a:lnTo>
                  <a:pt x="1352265" y="0"/>
                </a:lnTo>
                <a:lnTo>
                  <a:pt x="1352265" y="1352265"/>
                </a:lnTo>
                <a:lnTo>
                  <a:pt x="0" y="1352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TextBox 8"/>
          <p:cNvSpPr txBox="1"/>
          <p:nvPr/>
        </p:nvSpPr>
        <p:spPr>
          <a:xfrm>
            <a:off x="1538799" y="1783511"/>
            <a:ext cx="10422866" cy="909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40"/>
              </a:lnSpc>
            </a:pPr>
            <a:r>
              <a:rPr lang="en-US" sz="6400" b="1">
                <a:solidFill>
                  <a:srgbClr val="000000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Badana próba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55411" y="3614042"/>
            <a:ext cx="13012900" cy="384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124"/>
              </a:lnSpc>
              <a:buFont typeface="Arial"/>
              <a:buChar char="•"/>
            </a:pPr>
            <a:r>
              <a:rPr lang="en-US" sz="24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Przebadano 142 osoby w fazie średniej dorosłości (kobiety i mężczyzn).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55411" y="4361558"/>
            <a:ext cx="13012900" cy="774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124"/>
              </a:lnSpc>
              <a:buFont typeface="Arial"/>
              <a:buChar char="•"/>
            </a:pPr>
            <a:r>
              <a:rPr lang="en-US" sz="24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Kryterium przyjęcia do badania: brak schorzeń przewlekłych oraz podpisana świadoma zgoda na badanie.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55411" y="5498208"/>
            <a:ext cx="13012900" cy="1165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124"/>
              </a:lnSpc>
              <a:buFont typeface="Arial"/>
              <a:buChar char="•"/>
            </a:pPr>
            <a:r>
              <a:rPr lang="en-US" sz="24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Grupa kobiet i mężczyzn pochodziła z miast o populacji powyżej 100 tysięcy mieszkańców, w związkach małżeńskich, z wykształceniem średnim, czynna zawodowo.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7612811"/>
            <a:ext cx="2894135" cy="2674189"/>
          </a:xfrm>
          <a:prstGeom prst="rect">
            <a:avLst/>
          </a:prstGeom>
          <a:solidFill>
            <a:srgbClr val="FFDF2B"/>
          </a:solid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057801" y="8560639"/>
            <a:ext cx="778534" cy="778534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4C00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5" name="AutoShape 5"/>
          <p:cNvSpPr/>
          <p:nvPr/>
        </p:nvSpPr>
        <p:spPr>
          <a:xfrm>
            <a:off x="0" y="6385486"/>
            <a:ext cx="1352265" cy="1227325"/>
          </a:xfrm>
          <a:prstGeom prst="rect">
            <a:avLst/>
          </a:prstGeom>
          <a:solidFill>
            <a:srgbClr val="0050F5"/>
          </a:solidFill>
        </p:spPr>
        <p:txBody>
          <a:bodyPr/>
          <a:lstStyle/>
          <a:p>
            <a:endParaRPr lang="pl-PL"/>
          </a:p>
        </p:txBody>
      </p:sp>
      <p:sp>
        <p:nvSpPr>
          <p:cNvPr id="6" name="AutoShape 6"/>
          <p:cNvSpPr/>
          <p:nvPr/>
        </p:nvSpPr>
        <p:spPr>
          <a:xfrm>
            <a:off x="2894135" y="8949906"/>
            <a:ext cx="1352265" cy="1337094"/>
          </a:xfrm>
          <a:prstGeom prst="rect">
            <a:avLst/>
          </a:prstGeom>
          <a:solidFill>
            <a:srgbClr val="FE4C00"/>
          </a:solidFill>
        </p:spPr>
        <p:txBody>
          <a:bodyPr/>
          <a:lstStyle/>
          <a:p>
            <a:endParaRPr lang="pl-PL"/>
          </a:p>
        </p:txBody>
      </p:sp>
      <p:sp>
        <p:nvSpPr>
          <p:cNvPr id="7" name="TextBox 7"/>
          <p:cNvSpPr txBox="1"/>
          <p:nvPr/>
        </p:nvSpPr>
        <p:spPr>
          <a:xfrm>
            <a:off x="1352265" y="1761551"/>
            <a:ext cx="10422866" cy="909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40"/>
              </a:lnSpc>
            </a:pPr>
            <a:r>
              <a:rPr lang="en-US" sz="6400" b="1">
                <a:solidFill>
                  <a:srgbClr val="000000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Narzędzia badawcze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52265" y="3261823"/>
            <a:ext cx="11690385" cy="3112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57"/>
              </a:lnSpc>
            </a:pPr>
            <a:r>
              <a:rPr lang="en-US" sz="26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W badaniach zastosowano następujące testy:</a:t>
            </a:r>
          </a:p>
          <a:p>
            <a:pPr marL="582928" lvl="1" indent="-291464" algn="l">
              <a:lnSpc>
                <a:spcPts val="4157"/>
              </a:lnSpc>
              <a:buFont typeface="Arial"/>
              <a:buChar char="•"/>
            </a:pPr>
            <a:r>
              <a:rPr lang="en-US" sz="26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Kwestionariusz Oceny Stresu (KOS-A).</a:t>
            </a:r>
          </a:p>
          <a:p>
            <a:pPr marL="582928" lvl="1" indent="-291464" algn="l">
              <a:lnSpc>
                <a:spcPts val="4157"/>
              </a:lnSpc>
              <a:buFont typeface="Arial"/>
              <a:buChar char="•"/>
            </a:pPr>
            <a:r>
              <a:rPr lang="en-US" sz="26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Wielowymiarowy Inwentarz do Pomiaru Radzenia Sobie Ze Stresem (COPE).</a:t>
            </a:r>
          </a:p>
          <a:p>
            <a:pPr marL="582928" lvl="1" indent="-291464" algn="l">
              <a:lnSpc>
                <a:spcPts val="4157"/>
              </a:lnSpc>
              <a:buFont typeface="Arial"/>
              <a:buChar char="•"/>
            </a:pPr>
            <a:r>
              <a:rPr lang="en-US" sz="26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Inwentarz Depresji.</a:t>
            </a:r>
          </a:p>
          <a:p>
            <a:pPr marL="582928" lvl="1" indent="-291464" algn="l">
              <a:lnSpc>
                <a:spcPts val="4157"/>
              </a:lnSpc>
              <a:buFont typeface="Arial"/>
              <a:buChar char="•"/>
            </a:pPr>
            <a:r>
              <a:rPr lang="en-US" sz="26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Ankieta własnej konstrukcji.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5393865" y="0"/>
            <a:ext cx="2894135" cy="2674189"/>
          </a:xfrm>
          <a:prstGeom prst="rect">
            <a:avLst/>
          </a:prstGeom>
          <a:solidFill>
            <a:srgbClr val="FFDF2B"/>
          </a:solid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6451665" y="947827"/>
            <a:ext cx="778534" cy="778534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4C00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5" name="AutoShape 5"/>
          <p:cNvSpPr/>
          <p:nvPr/>
        </p:nvSpPr>
        <p:spPr>
          <a:xfrm>
            <a:off x="16935735" y="2674189"/>
            <a:ext cx="1352265" cy="1227325"/>
          </a:xfrm>
          <a:prstGeom prst="rect">
            <a:avLst/>
          </a:prstGeom>
          <a:solidFill>
            <a:srgbClr val="0050F5"/>
          </a:solidFill>
        </p:spPr>
        <p:txBody>
          <a:bodyPr/>
          <a:lstStyle/>
          <a:p>
            <a:endParaRPr lang="pl-PL"/>
          </a:p>
        </p:txBody>
      </p:sp>
      <p:sp>
        <p:nvSpPr>
          <p:cNvPr id="6" name="AutoShape 6"/>
          <p:cNvSpPr/>
          <p:nvPr/>
        </p:nvSpPr>
        <p:spPr>
          <a:xfrm>
            <a:off x="14041600" y="0"/>
            <a:ext cx="1352265" cy="1337094"/>
          </a:xfrm>
          <a:prstGeom prst="rect">
            <a:avLst/>
          </a:prstGeom>
          <a:solidFill>
            <a:srgbClr val="FE4C00"/>
          </a:solid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 rot="5400000">
            <a:off x="14041600" y="1321924"/>
            <a:ext cx="1352265" cy="1352265"/>
          </a:xfrm>
          <a:custGeom>
            <a:avLst/>
            <a:gdLst/>
            <a:ahLst/>
            <a:cxnLst/>
            <a:rect l="l" t="t" r="r" b="b"/>
            <a:pathLst>
              <a:path w="1352265" h="1352265">
                <a:moveTo>
                  <a:pt x="0" y="0"/>
                </a:moveTo>
                <a:lnTo>
                  <a:pt x="1352265" y="0"/>
                </a:lnTo>
                <a:lnTo>
                  <a:pt x="1352265" y="1352265"/>
                </a:lnTo>
                <a:lnTo>
                  <a:pt x="0" y="1352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TextBox 8"/>
          <p:cNvSpPr txBox="1"/>
          <p:nvPr/>
        </p:nvSpPr>
        <p:spPr>
          <a:xfrm>
            <a:off x="1538799" y="1783511"/>
            <a:ext cx="10422866" cy="909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40"/>
              </a:lnSpc>
            </a:pPr>
            <a:r>
              <a:rPr lang="en-US" sz="6400" b="1">
                <a:solidFill>
                  <a:srgbClr val="000000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Procedura badawcza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80112" y="3834839"/>
            <a:ext cx="13032344" cy="2945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8" lvl="1" indent="-291464" algn="l">
              <a:lnSpc>
                <a:spcPts val="3968"/>
              </a:lnSpc>
              <a:buFont typeface="Arial"/>
              <a:buChar char="•"/>
            </a:pPr>
            <a:r>
              <a:rPr lang="en-US" sz="26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Badania miały charakter indywidualny i anonimowy.</a:t>
            </a:r>
          </a:p>
          <a:p>
            <a:pPr marL="582928" lvl="1" indent="-291464" algn="l">
              <a:lnSpc>
                <a:spcPts val="3968"/>
              </a:lnSpc>
              <a:buFont typeface="Arial"/>
              <a:buChar char="•"/>
            </a:pPr>
            <a:r>
              <a:rPr lang="en-US" sz="26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Zostały wykonane zgodnie z postanowieniami Deklaracji Helsińskiej z 2013 roku.</a:t>
            </a:r>
          </a:p>
          <a:p>
            <a:pPr marL="582928" lvl="1" indent="-291464" algn="l">
              <a:lnSpc>
                <a:spcPts val="3968"/>
              </a:lnSpc>
              <a:buFont typeface="Arial"/>
              <a:buChar char="•"/>
            </a:pPr>
            <a:r>
              <a:rPr lang="en-US" sz="26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Udział był dobrowolny a badany w każdej chwili mógł przerwać swój udział.</a:t>
            </a:r>
          </a:p>
          <a:p>
            <a:pPr marL="582928" lvl="1" indent="-291464" algn="l">
              <a:lnSpc>
                <a:spcPts val="3968"/>
              </a:lnSpc>
              <a:buFont typeface="Arial"/>
              <a:buChar char="•"/>
            </a:pPr>
            <a:r>
              <a:rPr lang="en-US" sz="26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Każdy z uczestników został poinformowany na temat prowadzonych badań.</a:t>
            </a:r>
          </a:p>
          <a:p>
            <a:pPr marL="582928" lvl="1" indent="-291464" algn="l">
              <a:lnSpc>
                <a:spcPts val="3968"/>
              </a:lnSpc>
              <a:buFont typeface="Arial"/>
              <a:buChar char="•"/>
            </a:pPr>
            <a:r>
              <a:rPr lang="en-US" sz="26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Każda z osób została przeszkolona technicznie.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5393865" y="0"/>
            <a:ext cx="2894135" cy="2674189"/>
          </a:xfrm>
          <a:prstGeom prst="rect">
            <a:avLst/>
          </a:prstGeom>
          <a:solidFill>
            <a:srgbClr val="FFDF2B"/>
          </a:solid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6451665" y="947827"/>
            <a:ext cx="778534" cy="778534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4C00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5" name="AutoShape 5"/>
          <p:cNvSpPr/>
          <p:nvPr/>
        </p:nvSpPr>
        <p:spPr>
          <a:xfrm>
            <a:off x="16935735" y="2674189"/>
            <a:ext cx="1352265" cy="1227325"/>
          </a:xfrm>
          <a:prstGeom prst="rect">
            <a:avLst/>
          </a:prstGeom>
          <a:solidFill>
            <a:srgbClr val="0050F5"/>
          </a:solidFill>
        </p:spPr>
        <p:txBody>
          <a:bodyPr/>
          <a:lstStyle/>
          <a:p>
            <a:endParaRPr lang="pl-PL"/>
          </a:p>
        </p:txBody>
      </p:sp>
      <p:sp>
        <p:nvSpPr>
          <p:cNvPr id="6" name="AutoShape 6"/>
          <p:cNvSpPr/>
          <p:nvPr/>
        </p:nvSpPr>
        <p:spPr>
          <a:xfrm>
            <a:off x="14041600" y="0"/>
            <a:ext cx="1352265" cy="1337094"/>
          </a:xfrm>
          <a:prstGeom prst="rect">
            <a:avLst/>
          </a:prstGeom>
          <a:solidFill>
            <a:srgbClr val="FE4C00"/>
          </a:solid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 rot="5400000">
            <a:off x="14041600" y="1321924"/>
            <a:ext cx="1352265" cy="1352265"/>
          </a:xfrm>
          <a:custGeom>
            <a:avLst/>
            <a:gdLst/>
            <a:ahLst/>
            <a:cxnLst/>
            <a:rect l="l" t="t" r="r" b="b"/>
            <a:pathLst>
              <a:path w="1352265" h="1352265">
                <a:moveTo>
                  <a:pt x="0" y="0"/>
                </a:moveTo>
                <a:lnTo>
                  <a:pt x="1352265" y="0"/>
                </a:lnTo>
                <a:lnTo>
                  <a:pt x="1352265" y="1352265"/>
                </a:lnTo>
                <a:lnTo>
                  <a:pt x="0" y="1352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4041600" y="5143500"/>
            <a:ext cx="4246400" cy="5143500"/>
          </a:xfrm>
          <a:custGeom>
            <a:avLst/>
            <a:gdLst/>
            <a:ahLst/>
            <a:cxnLst/>
            <a:rect l="l" t="t" r="r" b="b"/>
            <a:pathLst>
              <a:path w="4246400" h="5143500">
                <a:moveTo>
                  <a:pt x="0" y="0"/>
                </a:moveTo>
                <a:lnTo>
                  <a:pt x="4246400" y="0"/>
                </a:lnTo>
                <a:lnTo>
                  <a:pt x="42464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0901" r="-4090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TextBox 9"/>
          <p:cNvSpPr txBox="1"/>
          <p:nvPr/>
        </p:nvSpPr>
        <p:spPr>
          <a:xfrm>
            <a:off x="1538799" y="1783511"/>
            <a:ext cx="10422866" cy="909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40"/>
              </a:lnSpc>
            </a:pPr>
            <a:r>
              <a:rPr lang="en-US" sz="6400" b="1">
                <a:solidFill>
                  <a:srgbClr val="000000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Metody statystyczne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12088" y="3891989"/>
            <a:ext cx="12186647" cy="3764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8" lvl="1" indent="-291464" algn="l">
              <a:lnSpc>
                <a:spcPts val="3374"/>
              </a:lnSpc>
              <a:buFont typeface="Arial"/>
              <a:buChar char="•"/>
            </a:pPr>
            <a:r>
              <a:rPr lang="en-US" sz="26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Obliczenia wykonano za pomocą programu IBM SPSS 24.</a:t>
            </a:r>
          </a:p>
          <a:p>
            <a:pPr marL="582928" lvl="1" indent="-291464" algn="l">
              <a:lnSpc>
                <a:spcPts val="3374"/>
              </a:lnSpc>
              <a:buFont typeface="Arial"/>
              <a:buChar char="•"/>
            </a:pPr>
            <a:r>
              <a:rPr lang="en-US" sz="26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Miary kształtu rozkładu zmiennych oszacowano na podstawie testu Kołmogorowa - Smirnowa.</a:t>
            </a:r>
          </a:p>
          <a:p>
            <a:pPr marL="582928" lvl="1" indent="-291464" algn="l">
              <a:lnSpc>
                <a:spcPts val="3374"/>
              </a:lnSpc>
              <a:buFont typeface="Arial"/>
              <a:buChar char="•"/>
            </a:pPr>
            <a:r>
              <a:rPr lang="en-US" sz="26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Do analizy zmiennej ilościowej zastosowano test “t Studenta” dla danych niezależnych.</a:t>
            </a:r>
          </a:p>
          <a:p>
            <a:pPr marL="582928" lvl="1" indent="-291464" algn="l">
              <a:lnSpc>
                <a:spcPts val="3374"/>
              </a:lnSpc>
              <a:buFont typeface="Arial"/>
              <a:buChar char="•"/>
            </a:pPr>
            <a:r>
              <a:rPr lang="en-US" sz="26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Do oceny zgodności rozkładów procentowych częstości występowania zmiennych jakościowych wykorzystano test “chi-kwadrat”.</a:t>
            </a:r>
          </a:p>
          <a:p>
            <a:pPr marL="582928" lvl="1" indent="-291464" algn="l">
              <a:lnSpc>
                <a:spcPts val="3374"/>
              </a:lnSpc>
              <a:buFont typeface="Arial"/>
              <a:buChar char="•"/>
            </a:pPr>
            <a:r>
              <a:rPr lang="en-US" sz="26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Analizy macierzy korelacji przeprowadzono przy użyciu współczynnika korelacji liniowej r-Pearsona.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238442" cy="2839991"/>
          </a:xfrm>
          <a:prstGeom prst="rect">
            <a:avLst/>
          </a:prstGeom>
          <a:solidFill>
            <a:srgbClr val="FE4C00"/>
          </a:solid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-5400000">
            <a:off x="0" y="0"/>
            <a:ext cx="2594628" cy="2594628"/>
          </a:xfrm>
          <a:custGeom>
            <a:avLst/>
            <a:gdLst/>
            <a:ahLst/>
            <a:cxnLst/>
            <a:rect l="l" t="t" r="r" b="b"/>
            <a:pathLst>
              <a:path w="2594628" h="2594628">
                <a:moveTo>
                  <a:pt x="0" y="0"/>
                </a:moveTo>
                <a:lnTo>
                  <a:pt x="2594628" y="0"/>
                </a:lnTo>
                <a:lnTo>
                  <a:pt x="2594628" y="2594628"/>
                </a:lnTo>
                <a:lnTo>
                  <a:pt x="0" y="25946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2296384" y="477937"/>
            <a:ext cx="1884116" cy="1884116"/>
          </a:xfrm>
          <a:custGeom>
            <a:avLst/>
            <a:gdLst/>
            <a:ahLst/>
            <a:cxnLst/>
            <a:rect l="l" t="t" r="r" b="b"/>
            <a:pathLst>
              <a:path w="1884116" h="1884116">
                <a:moveTo>
                  <a:pt x="0" y="0"/>
                </a:moveTo>
                <a:lnTo>
                  <a:pt x="1884116" y="0"/>
                </a:lnTo>
                <a:lnTo>
                  <a:pt x="1884116" y="1884117"/>
                </a:lnTo>
                <a:lnTo>
                  <a:pt x="0" y="18841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rot="-10800000">
            <a:off x="0" y="2839991"/>
            <a:ext cx="1513140" cy="1513140"/>
          </a:xfrm>
          <a:custGeom>
            <a:avLst/>
            <a:gdLst/>
            <a:ahLst/>
            <a:cxnLst/>
            <a:rect l="l" t="t" r="r" b="b"/>
            <a:pathLst>
              <a:path w="1513140" h="1513140">
                <a:moveTo>
                  <a:pt x="0" y="0"/>
                </a:moveTo>
                <a:lnTo>
                  <a:pt x="1513140" y="0"/>
                </a:lnTo>
                <a:lnTo>
                  <a:pt x="1513140" y="1513140"/>
                </a:lnTo>
                <a:lnTo>
                  <a:pt x="0" y="15131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6" name="Group 6"/>
          <p:cNvGrpSpPr/>
          <p:nvPr/>
        </p:nvGrpSpPr>
        <p:grpSpPr>
          <a:xfrm>
            <a:off x="1028700" y="8479766"/>
            <a:ext cx="778534" cy="778534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4C00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8" name="Freeform 8"/>
          <p:cNvSpPr/>
          <p:nvPr/>
        </p:nvSpPr>
        <p:spPr>
          <a:xfrm>
            <a:off x="13535735" y="-1569115"/>
            <a:ext cx="7097250" cy="5465046"/>
          </a:xfrm>
          <a:custGeom>
            <a:avLst/>
            <a:gdLst/>
            <a:ahLst/>
            <a:cxnLst/>
            <a:rect l="l" t="t" r="r" b="b"/>
            <a:pathLst>
              <a:path w="7097250" h="5465046">
                <a:moveTo>
                  <a:pt x="0" y="0"/>
                </a:moveTo>
                <a:lnTo>
                  <a:pt x="7097250" y="0"/>
                </a:lnTo>
                <a:lnTo>
                  <a:pt x="7097250" y="5465046"/>
                </a:lnTo>
                <a:lnTo>
                  <a:pt x="0" y="54650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5476" b="-17218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TextBox 9"/>
          <p:cNvSpPr txBox="1"/>
          <p:nvPr/>
        </p:nvSpPr>
        <p:spPr>
          <a:xfrm>
            <a:off x="4988873" y="1104900"/>
            <a:ext cx="9255638" cy="1015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7200" b="1">
                <a:solidFill>
                  <a:srgbClr val="000000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Analiza wyników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988873" y="3429206"/>
            <a:ext cx="9255638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9"/>
              </a:lnSpc>
            </a:pPr>
            <a:r>
              <a:rPr lang="en-US" sz="29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Wyniki przeprowadzonych badań wskazują główne czynniki ryzyka depresji: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88873" y="4871813"/>
            <a:ext cx="8112073" cy="3181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37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 spc="25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postrzeganie stresu jako straty/krzywdy,</a:t>
            </a:r>
          </a:p>
          <a:p>
            <a:pPr marL="561337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 spc="25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zaprzeczanie problemom,</a:t>
            </a:r>
          </a:p>
          <a:p>
            <a:pPr marL="561337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 spc="25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unikanie działania (głównie u mężczyzn)</a:t>
            </a:r>
          </a:p>
          <a:p>
            <a:pPr marL="561337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 spc="25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wyładowywanie emocji,</a:t>
            </a:r>
          </a:p>
          <a:p>
            <a:pPr marL="561337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 spc="25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stosowanie substancji psychoaktywnych i spożywanie alkoholu (głównie u kobiet).</a:t>
            </a:r>
          </a:p>
          <a:p>
            <a:pPr algn="l">
              <a:lnSpc>
                <a:spcPts val="3639"/>
              </a:lnSpc>
            </a:pPr>
            <a:endParaRPr lang="en-US" sz="2599" spc="25">
              <a:solidFill>
                <a:srgbClr val="000000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238442" cy="2839991"/>
          </a:xfrm>
          <a:prstGeom prst="rect">
            <a:avLst/>
          </a:prstGeom>
          <a:solidFill>
            <a:srgbClr val="FE4C00"/>
          </a:solid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-5400000">
            <a:off x="0" y="0"/>
            <a:ext cx="2594628" cy="2594628"/>
          </a:xfrm>
          <a:custGeom>
            <a:avLst/>
            <a:gdLst/>
            <a:ahLst/>
            <a:cxnLst/>
            <a:rect l="l" t="t" r="r" b="b"/>
            <a:pathLst>
              <a:path w="2594628" h="2594628">
                <a:moveTo>
                  <a:pt x="0" y="0"/>
                </a:moveTo>
                <a:lnTo>
                  <a:pt x="2594628" y="0"/>
                </a:lnTo>
                <a:lnTo>
                  <a:pt x="2594628" y="2594628"/>
                </a:lnTo>
                <a:lnTo>
                  <a:pt x="0" y="25946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2296384" y="477937"/>
            <a:ext cx="1884116" cy="1884116"/>
          </a:xfrm>
          <a:custGeom>
            <a:avLst/>
            <a:gdLst/>
            <a:ahLst/>
            <a:cxnLst/>
            <a:rect l="l" t="t" r="r" b="b"/>
            <a:pathLst>
              <a:path w="1884116" h="1884116">
                <a:moveTo>
                  <a:pt x="0" y="0"/>
                </a:moveTo>
                <a:lnTo>
                  <a:pt x="1884116" y="0"/>
                </a:lnTo>
                <a:lnTo>
                  <a:pt x="1884116" y="1884117"/>
                </a:lnTo>
                <a:lnTo>
                  <a:pt x="0" y="18841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rot="-10800000">
            <a:off x="0" y="2839991"/>
            <a:ext cx="1513140" cy="1513140"/>
          </a:xfrm>
          <a:custGeom>
            <a:avLst/>
            <a:gdLst/>
            <a:ahLst/>
            <a:cxnLst/>
            <a:rect l="l" t="t" r="r" b="b"/>
            <a:pathLst>
              <a:path w="1513140" h="1513140">
                <a:moveTo>
                  <a:pt x="0" y="0"/>
                </a:moveTo>
                <a:lnTo>
                  <a:pt x="1513140" y="0"/>
                </a:lnTo>
                <a:lnTo>
                  <a:pt x="1513140" y="1513140"/>
                </a:lnTo>
                <a:lnTo>
                  <a:pt x="0" y="15131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6" name="Group 6"/>
          <p:cNvGrpSpPr/>
          <p:nvPr/>
        </p:nvGrpSpPr>
        <p:grpSpPr>
          <a:xfrm>
            <a:off x="1028700" y="8479766"/>
            <a:ext cx="778534" cy="778534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4C00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988873" y="3129836"/>
            <a:ext cx="9794076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9"/>
              </a:lnSpc>
            </a:pPr>
            <a:r>
              <a:rPr lang="en-US" sz="29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Czynnikami “ochronnymi”, minimalizującymi ryzyko są: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988873" y="4383381"/>
            <a:ext cx="9794076" cy="4265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7" lvl="1" indent="-291463" algn="l">
              <a:lnSpc>
                <a:spcPts val="3779"/>
              </a:lnSpc>
              <a:buFont typeface="Arial"/>
              <a:buChar char="•"/>
            </a:pPr>
            <a:r>
              <a:rPr lang="en-US" sz="2699" spc="26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postrzeganie stresu jako wyzwania motywującego do podjęcia aktywności,</a:t>
            </a:r>
          </a:p>
          <a:p>
            <a:pPr marL="582927" lvl="1" indent="-291463" algn="l">
              <a:lnSpc>
                <a:spcPts val="3779"/>
              </a:lnSpc>
              <a:buFont typeface="Arial"/>
              <a:buChar char="•"/>
            </a:pPr>
            <a:r>
              <a:rPr lang="en-US" sz="2699" spc="26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planowanie (jako strategia radzenia sobie ze stresem),</a:t>
            </a:r>
          </a:p>
          <a:p>
            <a:pPr marL="582927" lvl="1" indent="-291463" algn="l">
              <a:lnSpc>
                <a:spcPts val="3779"/>
              </a:lnSpc>
              <a:buFont typeface="Arial"/>
              <a:buChar char="•"/>
            </a:pPr>
            <a:r>
              <a:rPr lang="en-US" sz="2699" spc="26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poszukiwanie wsparcia (emocjonalnego i instrumentalnego),</a:t>
            </a:r>
          </a:p>
          <a:p>
            <a:pPr marL="582927" lvl="1" indent="-291463" algn="l">
              <a:lnSpc>
                <a:spcPts val="3779"/>
              </a:lnSpc>
              <a:buFont typeface="Arial"/>
              <a:buChar char="•"/>
            </a:pPr>
            <a:r>
              <a:rPr lang="en-US" sz="2699" spc="26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pozytywne przewartościowanie,</a:t>
            </a:r>
          </a:p>
          <a:p>
            <a:pPr marL="582927" lvl="1" indent="-291463" algn="l">
              <a:lnSpc>
                <a:spcPts val="3779"/>
              </a:lnSpc>
              <a:buFont typeface="Arial"/>
              <a:buChar char="•"/>
            </a:pPr>
            <a:r>
              <a:rPr lang="en-US" sz="2699" spc="26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unikanie konkurencyjnych działań.</a:t>
            </a:r>
          </a:p>
          <a:p>
            <a:pPr algn="l">
              <a:lnSpc>
                <a:spcPts val="3779"/>
              </a:lnSpc>
            </a:pPr>
            <a:endParaRPr lang="en-US" sz="2699" spc="26">
              <a:solidFill>
                <a:srgbClr val="000000"/>
              </a:solidFill>
              <a:latin typeface="Muli"/>
              <a:ea typeface="Muli"/>
              <a:cs typeface="Muli"/>
              <a:sym typeface="Muli"/>
            </a:endParaRPr>
          </a:p>
          <a:p>
            <a:pPr algn="l">
              <a:lnSpc>
                <a:spcPts val="3779"/>
              </a:lnSpc>
            </a:pPr>
            <a:endParaRPr lang="en-US" sz="2699" spc="26">
              <a:solidFill>
                <a:srgbClr val="000000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38113" y="0"/>
            <a:ext cx="7949887" cy="10287000"/>
          </a:xfrm>
          <a:custGeom>
            <a:avLst/>
            <a:gdLst/>
            <a:ahLst/>
            <a:cxnLst/>
            <a:rect l="l" t="t" r="r" b="b"/>
            <a:pathLst>
              <a:path w="7949887" h="10287000">
                <a:moveTo>
                  <a:pt x="0" y="0"/>
                </a:moveTo>
                <a:lnTo>
                  <a:pt x="7949887" y="0"/>
                </a:lnTo>
                <a:lnTo>
                  <a:pt x="794988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1147" t="-12148" r="-56665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644809" y="2168960"/>
            <a:ext cx="6035483" cy="421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00000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DYSKUSJA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44809" y="3977534"/>
            <a:ext cx="6035483" cy="3114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spc="2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Nawet bez fachowej wiedzy nt. metod badawczych </a:t>
            </a:r>
          </a:p>
          <a:p>
            <a:pPr algn="l">
              <a:lnSpc>
                <a:spcPts val="4199"/>
              </a:lnSpc>
            </a:pPr>
            <a:endParaRPr lang="en-US" sz="2999" spc="29">
              <a:solidFill>
                <a:srgbClr val="000000"/>
              </a:solidFill>
              <a:latin typeface="Muli"/>
              <a:ea typeface="Muli"/>
              <a:cs typeface="Muli"/>
              <a:sym typeface="Muli"/>
            </a:endParaRPr>
          </a:p>
          <a:p>
            <a:pPr algn="l">
              <a:lnSpc>
                <a:spcPts val="4199"/>
              </a:lnSpc>
            </a:pPr>
            <a:endParaRPr lang="en-US" sz="2999" spc="29">
              <a:solidFill>
                <a:srgbClr val="000000"/>
              </a:solidFill>
              <a:latin typeface="Muli"/>
              <a:ea typeface="Muli"/>
              <a:cs typeface="Muli"/>
              <a:sym typeface="Muli"/>
            </a:endParaRPr>
          </a:p>
          <a:p>
            <a:pPr algn="l">
              <a:lnSpc>
                <a:spcPts val="4199"/>
              </a:lnSpc>
            </a:pPr>
            <a:r>
              <a:rPr lang="en-US" sz="2999" spc="2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nasuwają się </a:t>
            </a:r>
            <a:r>
              <a:rPr lang="en-US" sz="2999" b="1" spc="29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wnioski </a:t>
            </a:r>
            <a:r>
              <a:rPr lang="en-US" sz="2999" spc="2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i </a:t>
            </a:r>
            <a:r>
              <a:rPr lang="en-US" sz="2999" b="1" spc="29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pytania</a:t>
            </a:r>
            <a:r>
              <a:rPr lang="en-US" sz="2999" spc="2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...</a:t>
            </a:r>
          </a:p>
          <a:p>
            <a:pPr algn="l">
              <a:lnSpc>
                <a:spcPts val="4199"/>
              </a:lnSpc>
            </a:pPr>
            <a:endParaRPr lang="en-US" sz="2999" spc="29">
              <a:solidFill>
                <a:srgbClr val="000000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55050" y="-209101"/>
            <a:ext cx="2001328" cy="2001328"/>
          </a:xfrm>
          <a:prstGeom prst="rect">
            <a:avLst/>
          </a:prstGeom>
          <a:solidFill>
            <a:srgbClr val="0050F5"/>
          </a:solid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-10800000">
            <a:off x="-255050" y="-209101"/>
            <a:ext cx="2001328" cy="2001328"/>
          </a:xfrm>
          <a:custGeom>
            <a:avLst/>
            <a:gdLst/>
            <a:ahLst/>
            <a:cxnLst/>
            <a:rect l="l" t="t" r="r" b="b"/>
            <a:pathLst>
              <a:path w="2001328" h="2001328">
                <a:moveTo>
                  <a:pt x="0" y="0"/>
                </a:moveTo>
                <a:lnTo>
                  <a:pt x="2001329" y="0"/>
                </a:lnTo>
                <a:lnTo>
                  <a:pt x="2001329" y="2001328"/>
                </a:lnTo>
                <a:lnTo>
                  <a:pt x="0" y="20013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12414279" y="0"/>
            <a:ext cx="7539568" cy="10649365"/>
          </a:xfrm>
          <a:custGeom>
            <a:avLst/>
            <a:gdLst/>
            <a:ahLst/>
            <a:cxnLst/>
            <a:rect l="l" t="t" r="r" b="b"/>
            <a:pathLst>
              <a:path w="7539568" h="10649365">
                <a:moveTo>
                  <a:pt x="0" y="0"/>
                </a:moveTo>
                <a:lnTo>
                  <a:pt x="7539568" y="0"/>
                </a:lnTo>
                <a:lnTo>
                  <a:pt x="7539568" y="10649365"/>
                </a:lnTo>
                <a:lnTo>
                  <a:pt x="0" y="106493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7411" r="-5741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-1450311" y="1079023"/>
            <a:ext cx="12277615" cy="4245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559"/>
              </a:lnSpc>
            </a:pPr>
            <a:r>
              <a:rPr lang="en-US" sz="5053" b="1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Badanie - lipiec 2020</a:t>
            </a:r>
          </a:p>
          <a:p>
            <a:pPr algn="r">
              <a:lnSpc>
                <a:spcPts val="5559"/>
              </a:lnSpc>
            </a:pPr>
            <a:endParaRPr lang="en-US" sz="5053" b="1">
              <a:solidFill>
                <a:srgbClr val="000000"/>
              </a:solidFill>
              <a:latin typeface="Muli Bold"/>
              <a:ea typeface="Muli Bold"/>
              <a:cs typeface="Muli Bold"/>
              <a:sym typeface="Muli Bold"/>
            </a:endParaRPr>
          </a:p>
          <a:p>
            <a:pPr algn="r">
              <a:lnSpc>
                <a:spcPts val="5559"/>
              </a:lnSpc>
            </a:pPr>
            <a:r>
              <a:rPr lang="en-US" sz="5053" b="1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czyli </a:t>
            </a:r>
          </a:p>
          <a:p>
            <a:pPr algn="r">
              <a:lnSpc>
                <a:spcPts val="5559"/>
              </a:lnSpc>
            </a:pPr>
            <a:endParaRPr lang="en-US" sz="5053" b="1">
              <a:solidFill>
                <a:srgbClr val="000000"/>
              </a:solidFill>
              <a:latin typeface="Muli Bold"/>
              <a:ea typeface="Muli Bold"/>
              <a:cs typeface="Muli Bold"/>
              <a:sym typeface="Muli Bold"/>
            </a:endParaRPr>
          </a:p>
          <a:p>
            <a:pPr algn="r">
              <a:lnSpc>
                <a:spcPts val="5559"/>
              </a:lnSpc>
            </a:pPr>
            <a:r>
              <a:rPr lang="en-US" sz="5053" b="1">
                <a:solidFill>
                  <a:srgbClr val="000000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100 dni od początku lockdownu</a:t>
            </a:r>
          </a:p>
          <a:p>
            <a:pPr algn="r">
              <a:lnSpc>
                <a:spcPts val="5559"/>
              </a:lnSpc>
            </a:pPr>
            <a:endParaRPr lang="en-US" sz="5053" b="1">
              <a:solidFill>
                <a:srgbClr val="000000"/>
              </a:solidFill>
              <a:latin typeface="Muli Ultra-Bold"/>
              <a:ea typeface="Muli Ultra-Bold"/>
              <a:cs typeface="Muli Ultra-Bold"/>
              <a:sym typeface="Muli Ultra-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915701" y="3916175"/>
            <a:ext cx="1352265" cy="1227325"/>
          </a:xfrm>
          <a:prstGeom prst="rect">
            <a:avLst/>
          </a:prstGeom>
          <a:solidFill>
            <a:srgbClr val="0050F5"/>
          </a:solidFill>
        </p:spPr>
        <p:txBody>
          <a:bodyPr/>
          <a:lstStyle/>
          <a:p>
            <a:endParaRPr lang="pl-PL"/>
          </a:p>
        </p:txBody>
      </p:sp>
      <p:sp>
        <p:nvSpPr>
          <p:cNvPr id="3" name="AutoShape 3"/>
          <p:cNvSpPr/>
          <p:nvPr/>
        </p:nvSpPr>
        <p:spPr>
          <a:xfrm>
            <a:off x="0" y="5143500"/>
            <a:ext cx="2915701" cy="5143500"/>
          </a:xfrm>
          <a:prstGeom prst="rect">
            <a:avLst/>
          </a:prstGeom>
          <a:solidFill>
            <a:srgbClr val="FFDF2B"/>
          </a:solidFill>
        </p:spPr>
        <p:txBody>
          <a:bodyPr/>
          <a:lstStyle/>
          <a:p>
            <a:endParaRPr lang="pl-PL"/>
          </a:p>
        </p:txBody>
      </p:sp>
      <p:sp>
        <p:nvSpPr>
          <p:cNvPr id="4" name="AutoShape 4"/>
          <p:cNvSpPr/>
          <p:nvPr/>
        </p:nvSpPr>
        <p:spPr>
          <a:xfrm>
            <a:off x="1028700" y="5133989"/>
            <a:ext cx="1352265" cy="1227325"/>
          </a:xfrm>
          <a:prstGeom prst="rect">
            <a:avLst/>
          </a:prstGeom>
          <a:solidFill>
            <a:srgbClr val="FE4C00"/>
          </a:solidFill>
        </p:spPr>
        <p:txBody>
          <a:bodyPr/>
          <a:lstStyle/>
          <a:p>
            <a:endParaRPr lang="pl-PL"/>
          </a:p>
        </p:txBody>
      </p:sp>
      <p:grpSp>
        <p:nvGrpSpPr>
          <p:cNvPr id="5" name="Group 5"/>
          <p:cNvGrpSpPr/>
          <p:nvPr/>
        </p:nvGrpSpPr>
        <p:grpSpPr>
          <a:xfrm>
            <a:off x="16480766" y="1030811"/>
            <a:ext cx="778534" cy="774312"/>
            <a:chOff x="0" y="0"/>
            <a:chExt cx="1038045" cy="1032416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038045" cy="1032416"/>
              <a:chOff x="0" y="0"/>
              <a:chExt cx="6350000" cy="631556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15565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15565">
                    <a:moveTo>
                      <a:pt x="3175000" y="0"/>
                    </a:moveTo>
                    <a:cubicBezTo>
                      <a:pt x="1421496" y="0"/>
                      <a:pt x="0" y="1413787"/>
                      <a:pt x="0" y="3157782"/>
                    </a:cubicBezTo>
                    <a:cubicBezTo>
                      <a:pt x="0" y="4901778"/>
                      <a:pt x="1421496" y="6315565"/>
                      <a:pt x="3175000" y="6315565"/>
                    </a:cubicBezTo>
                    <a:cubicBezTo>
                      <a:pt x="4928504" y="6315565"/>
                      <a:pt x="6350000" y="4901778"/>
                      <a:pt x="6350000" y="3157782"/>
                    </a:cubicBezTo>
                    <a:cubicBezTo>
                      <a:pt x="6350000" y="1413787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E4C00"/>
              </a:solidFill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198887" y="325853"/>
              <a:ext cx="640272" cy="3902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949499" y="0"/>
            <a:ext cx="3956398" cy="5133989"/>
          </a:xfrm>
          <a:custGeom>
            <a:avLst/>
            <a:gdLst/>
            <a:ahLst/>
            <a:cxnLst/>
            <a:rect l="l" t="t" r="r" b="b"/>
            <a:pathLst>
              <a:path w="3956398" h="5133989">
                <a:moveTo>
                  <a:pt x="0" y="0"/>
                </a:moveTo>
                <a:lnTo>
                  <a:pt x="3956398" y="0"/>
                </a:lnTo>
                <a:lnTo>
                  <a:pt x="3956398" y="5133989"/>
                </a:lnTo>
                <a:lnTo>
                  <a:pt x="0" y="51339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275" r="-21488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2380965" y="5143500"/>
            <a:ext cx="3802456" cy="5143500"/>
          </a:xfrm>
          <a:custGeom>
            <a:avLst/>
            <a:gdLst/>
            <a:ahLst/>
            <a:cxnLst/>
            <a:rect l="l" t="t" r="r" b="b"/>
            <a:pathLst>
              <a:path w="3802456" h="5143500">
                <a:moveTo>
                  <a:pt x="0" y="0"/>
                </a:moveTo>
                <a:lnTo>
                  <a:pt x="3802456" y="0"/>
                </a:lnTo>
                <a:lnTo>
                  <a:pt x="3802456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431" r="-21836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TextBox 11"/>
          <p:cNvSpPr txBox="1"/>
          <p:nvPr/>
        </p:nvSpPr>
        <p:spPr>
          <a:xfrm>
            <a:off x="6952241" y="1087961"/>
            <a:ext cx="8287568" cy="73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20"/>
              </a:lnSpc>
            </a:pPr>
            <a:r>
              <a:rPr lang="en-US" sz="5200" b="1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Badani to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52241" y="2740256"/>
            <a:ext cx="10307059" cy="2087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8" lvl="1" indent="-291464" algn="l">
              <a:lnSpc>
                <a:spcPts val="3374"/>
              </a:lnSpc>
              <a:buFont typeface="Arial"/>
              <a:buChar char="•"/>
            </a:pPr>
            <a:r>
              <a:rPr lang="en-US" sz="26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ludzie z miast o populacji powyżej 100 tysięcy mieszkańców</a:t>
            </a:r>
          </a:p>
          <a:p>
            <a:pPr marL="582928" lvl="1" indent="-291464" algn="l">
              <a:lnSpc>
                <a:spcPts val="3374"/>
              </a:lnSpc>
              <a:buFont typeface="Arial"/>
              <a:buChar char="•"/>
            </a:pPr>
            <a:r>
              <a:rPr lang="en-US" sz="26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w związkach małżeńskich</a:t>
            </a:r>
          </a:p>
          <a:p>
            <a:pPr marL="582928" lvl="1" indent="-291464" algn="l">
              <a:lnSpc>
                <a:spcPts val="3374"/>
              </a:lnSpc>
              <a:buFont typeface="Arial"/>
              <a:buChar char="•"/>
            </a:pPr>
            <a:r>
              <a:rPr lang="en-US" sz="26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z wykształceniem średnim</a:t>
            </a:r>
          </a:p>
          <a:p>
            <a:pPr marL="582928" lvl="1" indent="-291464" algn="l">
              <a:lnSpc>
                <a:spcPts val="3374"/>
              </a:lnSpc>
              <a:buFont typeface="Arial"/>
              <a:buChar char="•"/>
            </a:pPr>
            <a:r>
              <a:rPr lang="en-US" sz="2699" b="1">
                <a:solidFill>
                  <a:srgbClr val="000000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czynni zawodowo</a:t>
            </a:r>
          </a:p>
          <a:p>
            <a:pPr algn="l">
              <a:lnSpc>
                <a:spcPts val="3374"/>
              </a:lnSpc>
            </a:pPr>
            <a:endParaRPr lang="en-US" sz="2699" b="1">
              <a:solidFill>
                <a:srgbClr val="000000"/>
              </a:solidFill>
              <a:latin typeface="Muli Semi-Bold"/>
              <a:ea typeface="Muli Semi-Bold"/>
              <a:cs typeface="Muli Semi-Bold"/>
              <a:sym typeface="Muli Semi-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952241" y="5804788"/>
            <a:ext cx="9703342" cy="2160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31"/>
              </a:lnSpc>
              <a:spcBef>
                <a:spcPct val="0"/>
              </a:spcBef>
            </a:pPr>
            <a:r>
              <a:rPr lang="en-US" sz="5119" b="1">
                <a:solidFill>
                  <a:srgbClr val="000000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Dlaczego wykluczono tak dużą część osób z badania?</a:t>
            </a:r>
          </a:p>
          <a:p>
            <a:pPr algn="l">
              <a:lnSpc>
                <a:spcPts val="5631"/>
              </a:lnSpc>
              <a:spcBef>
                <a:spcPct val="0"/>
              </a:spcBef>
            </a:pPr>
            <a:endParaRPr lang="en-US" sz="5119" b="1">
              <a:solidFill>
                <a:srgbClr val="000000"/>
              </a:solidFill>
              <a:latin typeface="Muli Ultra-Bold"/>
              <a:ea typeface="Muli Ultra-Bold"/>
              <a:cs typeface="Muli Ultra-Bold"/>
              <a:sym typeface="Muli Ultra-Bol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047543" y="474004"/>
            <a:ext cx="778534" cy="778534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4C00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4" name="Freeform 4"/>
          <p:cNvSpPr/>
          <p:nvPr/>
        </p:nvSpPr>
        <p:spPr>
          <a:xfrm>
            <a:off x="2001328" y="2264415"/>
            <a:ext cx="14868705" cy="7266793"/>
          </a:xfrm>
          <a:custGeom>
            <a:avLst/>
            <a:gdLst/>
            <a:ahLst/>
            <a:cxnLst/>
            <a:rect l="l" t="t" r="r" b="b"/>
            <a:pathLst>
              <a:path w="14868705" h="7266793">
                <a:moveTo>
                  <a:pt x="0" y="0"/>
                </a:moveTo>
                <a:lnTo>
                  <a:pt x="14868705" y="0"/>
                </a:lnTo>
                <a:lnTo>
                  <a:pt x="14868705" y="7266793"/>
                </a:lnTo>
                <a:lnTo>
                  <a:pt x="0" y="72667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2001328" y="757237"/>
            <a:ext cx="10921108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spc="2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Ludzie z miast o populacji powyżej 100 tysięcy mieszkańców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2001328" cy="2055132"/>
          </a:xfrm>
          <a:prstGeom prst="rect">
            <a:avLst/>
          </a:prstGeom>
          <a:solidFill>
            <a:srgbClr val="FFDF2B"/>
          </a:solid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6480766" y="1000664"/>
            <a:ext cx="778534" cy="778534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4C00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5" name="AutoShape 5"/>
          <p:cNvSpPr/>
          <p:nvPr/>
        </p:nvSpPr>
        <p:spPr>
          <a:xfrm>
            <a:off x="0" y="2001328"/>
            <a:ext cx="2001328" cy="2001328"/>
          </a:xfrm>
          <a:prstGeom prst="rect">
            <a:avLst/>
          </a:prstGeom>
          <a:solidFill>
            <a:srgbClr val="0050F5"/>
          </a:solid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 rot="-10800000">
            <a:off x="0" y="2001328"/>
            <a:ext cx="2001328" cy="2001328"/>
          </a:xfrm>
          <a:custGeom>
            <a:avLst/>
            <a:gdLst/>
            <a:ahLst/>
            <a:cxnLst/>
            <a:rect l="l" t="t" r="r" b="b"/>
            <a:pathLst>
              <a:path w="2001328" h="2001328">
                <a:moveTo>
                  <a:pt x="0" y="0"/>
                </a:moveTo>
                <a:lnTo>
                  <a:pt x="2001328" y="0"/>
                </a:lnTo>
                <a:lnTo>
                  <a:pt x="2001328" y="2001329"/>
                </a:lnTo>
                <a:lnTo>
                  <a:pt x="0" y="20013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2001328" cy="2001328"/>
          </a:xfrm>
          <a:custGeom>
            <a:avLst/>
            <a:gdLst/>
            <a:ahLst/>
            <a:cxnLst/>
            <a:rect l="l" t="t" r="r" b="b"/>
            <a:pathLst>
              <a:path w="2001328" h="2001328">
                <a:moveTo>
                  <a:pt x="0" y="0"/>
                </a:moveTo>
                <a:lnTo>
                  <a:pt x="2001328" y="0"/>
                </a:lnTo>
                <a:lnTo>
                  <a:pt x="2001328" y="2001328"/>
                </a:lnTo>
                <a:lnTo>
                  <a:pt x="0" y="20013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TextBox 8"/>
          <p:cNvSpPr txBox="1"/>
          <p:nvPr/>
        </p:nvSpPr>
        <p:spPr>
          <a:xfrm>
            <a:off x="3151893" y="981075"/>
            <a:ext cx="6599833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spc="2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Badani są w związkach małżeńskich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151893" y="3204847"/>
            <a:ext cx="8926116" cy="2616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b="1" spc="49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miasta </a:t>
            </a:r>
            <a:r>
              <a:rPr lang="en-US" sz="4999" spc="4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     27,86%</a:t>
            </a:r>
          </a:p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b="1" spc="49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związki </a:t>
            </a:r>
            <a:r>
              <a:rPr lang="en-US" sz="4999" spc="4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    70% (szacunkowo)</a:t>
            </a:r>
          </a:p>
          <a:p>
            <a:pPr algn="l">
              <a:lnSpc>
                <a:spcPts val="6999"/>
              </a:lnSpc>
              <a:spcBef>
                <a:spcPct val="0"/>
              </a:spcBef>
            </a:pPr>
            <a:endParaRPr lang="en-US" sz="4999" spc="49">
              <a:solidFill>
                <a:srgbClr val="000000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047543" y="474004"/>
            <a:ext cx="778534" cy="778534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4C00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796510" y="981075"/>
            <a:ext cx="4015482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spc="2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Średnie wykształcenie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96510" y="2864781"/>
            <a:ext cx="10483652" cy="2616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spc="4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miasta      </a:t>
            </a:r>
            <a:r>
              <a:rPr lang="en-US" sz="4999" b="1" spc="49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27,86%</a:t>
            </a:r>
          </a:p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spc="4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związki     </a:t>
            </a:r>
            <a:r>
              <a:rPr lang="en-US" sz="4999" b="1" spc="49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70%</a:t>
            </a:r>
          </a:p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spc="4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wykształcenie  </a:t>
            </a:r>
            <a:r>
              <a:rPr lang="en-US" sz="4999" b="1" spc="49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70% (szacunkowo)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2001328" cy="2055132"/>
          </a:xfrm>
          <a:prstGeom prst="rect">
            <a:avLst/>
          </a:prstGeom>
          <a:solidFill>
            <a:srgbClr val="FFDF2B"/>
          </a:solid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6480766" y="1000664"/>
            <a:ext cx="778534" cy="778534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4C00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5" name="AutoShape 5"/>
          <p:cNvSpPr/>
          <p:nvPr/>
        </p:nvSpPr>
        <p:spPr>
          <a:xfrm>
            <a:off x="0" y="2001328"/>
            <a:ext cx="2001328" cy="2001328"/>
          </a:xfrm>
          <a:prstGeom prst="rect">
            <a:avLst/>
          </a:prstGeom>
          <a:solidFill>
            <a:srgbClr val="0050F5"/>
          </a:solid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 rot="-10800000">
            <a:off x="0" y="2001328"/>
            <a:ext cx="2001328" cy="2001328"/>
          </a:xfrm>
          <a:custGeom>
            <a:avLst/>
            <a:gdLst/>
            <a:ahLst/>
            <a:cxnLst/>
            <a:rect l="l" t="t" r="r" b="b"/>
            <a:pathLst>
              <a:path w="2001328" h="2001328">
                <a:moveTo>
                  <a:pt x="0" y="0"/>
                </a:moveTo>
                <a:lnTo>
                  <a:pt x="2001328" y="0"/>
                </a:lnTo>
                <a:lnTo>
                  <a:pt x="2001328" y="2001329"/>
                </a:lnTo>
                <a:lnTo>
                  <a:pt x="0" y="20013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2001328" cy="2001328"/>
          </a:xfrm>
          <a:custGeom>
            <a:avLst/>
            <a:gdLst/>
            <a:ahLst/>
            <a:cxnLst/>
            <a:rect l="l" t="t" r="r" b="b"/>
            <a:pathLst>
              <a:path w="2001328" h="2001328">
                <a:moveTo>
                  <a:pt x="0" y="0"/>
                </a:moveTo>
                <a:lnTo>
                  <a:pt x="2001328" y="0"/>
                </a:lnTo>
                <a:lnTo>
                  <a:pt x="2001328" y="2001328"/>
                </a:lnTo>
                <a:lnTo>
                  <a:pt x="0" y="20013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TextBox 8"/>
          <p:cNvSpPr txBox="1"/>
          <p:nvPr/>
        </p:nvSpPr>
        <p:spPr>
          <a:xfrm>
            <a:off x="3151893" y="953039"/>
            <a:ext cx="3586560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spc="2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Aktywni zawodowo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151893" y="3204847"/>
            <a:ext cx="9170591" cy="4387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4999" spc="4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miasta      </a:t>
            </a:r>
            <a:r>
              <a:rPr lang="en-US" sz="4999" b="1" spc="49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28%</a:t>
            </a:r>
          </a:p>
          <a:p>
            <a:pPr algn="l">
              <a:lnSpc>
                <a:spcPts val="6999"/>
              </a:lnSpc>
            </a:pPr>
            <a:r>
              <a:rPr lang="en-US" sz="4999" spc="4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związki     </a:t>
            </a:r>
            <a:r>
              <a:rPr lang="en-US" sz="4999" b="1" spc="49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70%</a:t>
            </a:r>
          </a:p>
          <a:p>
            <a:pPr algn="l">
              <a:lnSpc>
                <a:spcPts val="6999"/>
              </a:lnSpc>
            </a:pPr>
            <a:r>
              <a:rPr lang="en-US" sz="4999" spc="4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wykształcenie  </a:t>
            </a:r>
            <a:r>
              <a:rPr lang="en-US" sz="4999" b="1" spc="49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70%</a:t>
            </a:r>
          </a:p>
          <a:p>
            <a:pPr algn="l">
              <a:lnSpc>
                <a:spcPts val="6999"/>
              </a:lnSpc>
            </a:pPr>
            <a:r>
              <a:rPr lang="en-US" sz="4999" spc="4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aktywni</a:t>
            </a:r>
            <a:r>
              <a:rPr lang="en-US" sz="4999" b="1" spc="49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     70% (szacunkowo)</a:t>
            </a:r>
          </a:p>
          <a:p>
            <a:pPr algn="l">
              <a:lnSpc>
                <a:spcPts val="6999"/>
              </a:lnSpc>
              <a:spcBef>
                <a:spcPct val="0"/>
              </a:spcBef>
            </a:pPr>
            <a:endParaRPr lang="en-US" sz="4999" b="1" spc="49">
              <a:solidFill>
                <a:srgbClr val="000000"/>
              </a:solidFill>
              <a:latin typeface="Muli Bold"/>
              <a:ea typeface="Muli Bold"/>
              <a:cs typeface="Muli Bold"/>
              <a:sym typeface="Muli Bol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047543" y="474004"/>
            <a:ext cx="778534" cy="778534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4C00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4" name="Freeform 4"/>
          <p:cNvSpPr/>
          <p:nvPr/>
        </p:nvSpPr>
        <p:spPr>
          <a:xfrm>
            <a:off x="11415097" y="2474501"/>
            <a:ext cx="5364754" cy="4375509"/>
          </a:xfrm>
          <a:custGeom>
            <a:avLst/>
            <a:gdLst/>
            <a:ahLst/>
            <a:cxnLst/>
            <a:rect l="l" t="t" r="r" b="b"/>
            <a:pathLst>
              <a:path w="5364754" h="4375509">
                <a:moveTo>
                  <a:pt x="0" y="0"/>
                </a:moveTo>
                <a:lnTo>
                  <a:pt x="5364755" y="0"/>
                </a:lnTo>
                <a:lnTo>
                  <a:pt x="5364755" y="4375509"/>
                </a:lnTo>
                <a:lnTo>
                  <a:pt x="0" y="43755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3238728" y="981075"/>
            <a:ext cx="3131046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spc="2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Jaka część grupy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03605" y="2751426"/>
            <a:ext cx="6332339" cy="4387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4999" spc="4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miasta      </a:t>
            </a:r>
            <a:r>
              <a:rPr lang="en-US" sz="4999" b="1" spc="49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28%</a:t>
            </a:r>
          </a:p>
          <a:p>
            <a:pPr algn="l">
              <a:lnSpc>
                <a:spcPts val="6999"/>
              </a:lnSpc>
            </a:pPr>
            <a:r>
              <a:rPr lang="en-US" sz="4999" spc="4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związki     </a:t>
            </a:r>
            <a:r>
              <a:rPr lang="en-US" sz="4999" b="1" spc="49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70%</a:t>
            </a:r>
          </a:p>
          <a:p>
            <a:pPr algn="l">
              <a:lnSpc>
                <a:spcPts val="6999"/>
              </a:lnSpc>
            </a:pPr>
            <a:r>
              <a:rPr lang="en-US" sz="4999" spc="4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wykształcenie    </a:t>
            </a:r>
            <a:r>
              <a:rPr lang="en-US" sz="4999" b="1" spc="49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70%</a:t>
            </a:r>
          </a:p>
          <a:p>
            <a:pPr algn="l">
              <a:lnSpc>
                <a:spcPts val="6999"/>
              </a:lnSpc>
            </a:pPr>
            <a:r>
              <a:rPr lang="en-US" sz="4999" spc="4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aktywni     </a:t>
            </a:r>
            <a:r>
              <a:rPr lang="en-US" sz="4999" b="1" spc="49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70%</a:t>
            </a:r>
          </a:p>
          <a:p>
            <a:pPr algn="l">
              <a:lnSpc>
                <a:spcPts val="6999"/>
              </a:lnSpc>
              <a:spcBef>
                <a:spcPct val="0"/>
              </a:spcBef>
            </a:pPr>
            <a:endParaRPr lang="en-US" sz="4999" b="1" spc="49">
              <a:solidFill>
                <a:srgbClr val="000000"/>
              </a:solidFill>
              <a:latin typeface="Muli Bold"/>
              <a:ea typeface="Muli Bold"/>
              <a:cs typeface="Muli Bold"/>
              <a:sym typeface="Muli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565091" y="7072603"/>
            <a:ext cx="3064768" cy="2737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0"/>
              </a:lnSpc>
            </a:pPr>
            <a:r>
              <a:rPr lang="en-US" sz="3586" spc="35">
                <a:solidFill>
                  <a:srgbClr val="FE4C00"/>
                </a:solidFill>
                <a:latin typeface="Muli"/>
                <a:ea typeface="Muli"/>
                <a:cs typeface="Muli"/>
                <a:sym typeface="Muli"/>
              </a:rPr>
              <a:t>zbadano tylko</a:t>
            </a:r>
          </a:p>
          <a:p>
            <a:pPr algn="ctr">
              <a:lnSpc>
                <a:spcPts val="5020"/>
              </a:lnSpc>
            </a:pPr>
            <a:endParaRPr lang="en-US" sz="3586" spc="35">
              <a:solidFill>
                <a:srgbClr val="FE4C00"/>
              </a:solidFill>
              <a:latin typeface="Muli"/>
              <a:ea typeface="Muli"/>
              <a:cs typeface="Muli"/>
              <a:sym typeface="Muli"/>
            </a:endParaRPr>
          </a:p>
          <a:p>
            <a:pPr algn="ctr">
              <a:lnSpc>
                <a:spcPts val="12375"/>
              </a:lnSpc>
              <a:spcBef>
                <a:spcPct val="0"/>
              </a:spcBef>
            </a:pPr>
            <a:r>
              <a:rPr lang="en-US" sz="8839" b="1" spc="88">
                <a:solidFill>
                  <a:srgbClr val="FE4C00"/>
                </a:solidFill>
                <a:latin typeface="Muli Bold"/>
                <a:ea typeface="Muli Bold"/>
                <a:cs typeface="Muli Bold"/>
                <a:sym typeface="Muli Bold"/>
              </a:rPr>
              <a:t>9,6 %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047543" y="474004"/>
            <a:ext cx="778534" cy="778534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4C00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009620" y="2779765"/>
            <a:ext cx="14268759" cy="1730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4999" b="1" spc="49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Dlaczego wykluczono 90% grupy z badania?</a:t>
            </a:r>
          </a:p>
          <a:p>
            <a:pPr algn="l">
              <a:lnSpc>
                <a:spcPts val="6999"/>
              </a:lnSpc>
              <a:spcBef>
                <a:spcPct val="0"/>
              </a:spcBef>
            </a:pPr>
            <a:endParaRPr lang="en-US" sz="4999" b="1" spc="49">
              <a:solidFill>
                <a:srgbClr val="000000"/>
              </a:solidFill>
              <a:latin typeface="Muli Bold"/>
              <a:ea typeface="Muli Bold"/>
              <a:cs typeface="Muli Bold"/>
              <a:sym typeface="Muli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009620" y="5673409"/>
            <a:ext cx="13709709" cy="1730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spc="4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Wykluczono więcej, bo jeszcze </a:t>
            </a:r>
            <a:r>
              <a:rPr lang="en-US" sz="4999" b="1" spc="49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chorych na choroby przewlekłe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047543" y="474004"/>
            <a:ext cx="778534" cy="778534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4C00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0600" y="174624"/>
            <a:ext cx="15629023" cy="1730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4999" b="1" spc="49" dirty="0" err="1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Bezpośredni</a:t>
            </a:r>
            <a:r>
              <a:rPr lang="en-US" sz="4999" b="1" spc="49" dirty="0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 QR </a:t>
            </a:r>
            <a:r>
              <a:rPr lang="en-US" sz="4999" b="1" spc="49" dirty="0" err="1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kod</a:t>
            </a:r>
            <a:r>
              <a:rPr lang="en-US" sz="4999" b="1" spc="49" dirty="0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 do </a:t>
            </a:r>
            <a:r>
              <a:rPr lang="en-US" sz="4999" b="1" spc="49" dirty="0" err="1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tej</a:t>
            </a:r>
            <a:r>
              <a:rPr lang="en-US" sz="4999" b="1" spc="49" dirty="0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 </a:t>
            </a:r>
            <a:r>
              <a:rPr lang="en-US" sz="4999" b="1" spc="49" dirty="0" err="1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prezentacji</a:t>
            </a:r>
            <a:r>
              <a:rPr lang="en-US" sz="4999" b="1" spc="49" dirty="0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 </a:t>
            </a:r>
            <a:r>
              <a:rPr lang="en-US" sz="4999" b="1" spc="49" dirty="0" err="1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i</a:t>
            </a:r>
            <a:r>
              <a:rPr lang="en-US" sz="4999" b="1" spc="49" dirty="0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 do </a:t>
            </a:r>
            <a:r>
              <a:rPr lang="en-US" sz="4999" b="1" spc="49" dirty="0" err="1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badań</a:t>
            </a:r>
            <a:r>
              <a:rPr lang="en-US" sz="4999" b="1" spc="49" dirty="0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:</a:t>
            </a:r>
          </a:p>
          <a:p>
            <a:pPr algn="l">
              <a:lnSpc>
                <a:spcPts val="6999"/>
              </a:lnSpc>
              <a:spcBef>
                <a:spcPct val="0"/>
              </a:spcBef>
            </a:pPr>
            <a:endParaRPr lang="en-US" sz="4999" b="1" spc="49" dirty="0">
              <a:solidFill>
                <a:srgbClr val="000000"/>
              </a:solidFill>
              <a:latin typeface="Muli Bold"/>
              <a:ea typeface="Muli Bold"/>
              <a:cs typeface="Muli Bold"/>
              <a:sym typeface="Muli Bold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E7F05D8-B743-E231-D862-D327D0FB4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943101"/>
            <a:ext cx="8001000" cy="800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848284" y="0"/>
            <a:ext cx="3433286" cy="5143500"/>
          </a:xfrm>
          <a:prstGeom prst="rect">
            <a:avLst/>
          </a:prstGeom>
          <a:solidFill>
            <a:srgbClr val="FFDF2B"/>
          </a:solidFill>
        </p:spPr>
        <p:txBody>
          <a:bodyPr/>
          <a:lstStyle/>
          <a:p>
            <a:endParaRPr lang="pl-PL"/>
          </a:p>
        </p:txBody>
      </p:sp>
      <p:sp>
        <p:nvSpPr>
          <p:cNvPr id="3" name="AutoShape 3"/>
          <p:cNvSpPr/>
          <p:nvPr/>
        </p:nvSpPr>
        <p:spPr>
          <a:xfrm>
            <a:off x="11421427" y="5143500"/>
            <a:ext cx="3433286" cy="5143500"/>
          </a:xfrm>
          <a:prstGeom prst="rect">
            <a:avLst/>
          </a:prstGeom>
          <a:solidFill>
            <a:srgbClr val="0050F5"/>
          </a:solidFill>
        </p:spPr>
        <p:txBody>
          <a:bodyPr/>
          <a:lstStyle/>
          <a:p>
            <a:endParaRPr lang="pl-PL"/>
          </a:p>
        </p:txBody>
      </p:sp>
      <p:grpSp>
        <p:nvGrpSpPr>
          <p:cNvPr id="4" name="Group 4"/>
          <p:cNvGrpSpPr/>
          <p:nvPr/>
        </p:nvGrpSpPr>
        <p:grpSpPr>
          <a:xfrm>
            <a:off x="1028700" y="1028700"/>
            <a:ext cx="778534" cy="778534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4C00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6" name="Freeform 6"/>
          <p:cNvSpPr/>
          <p:nvPr/>
        </p:nvSpPr>
        <p:spPr>
          <a:xfrm rot="-10800000">
            <a:off x="14854714" y="5143500"/>
            <a:ext cx="3433286" cy="3433286"/>
          </a:xfrm>
          <a:custGeom>
            <a:avLst/>
            <a:gdLst/>
            <a:ahLst/>
            <a:cxnLst/>
            <a:rect l="l" t="t" r="r" b="b"/>
            <a:pathLst>
              <a:path w="3433286" h="3433286">
                <a:moveTo>
                  <a:pt x="0" y="0"/>
                </a:moveTo>
                <a:lnTo>
                  <a:pt x="3433286" y="0"/>
                </a:lnTo>
                <a:lnTo>
                  <a:pt x="3433286" y="3433286"/>
                </a:lnTo>
                <a:lnTo>
                  <a:pt x="0" y="3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17006552" y="9005552"/>
            <a:ext cx="505496" cy="505496"/>
          </a:xfrm>
          <a:custGeom>
            <a:avLst/>
            <a:gdLst/>
            <a:ahLst/>
            <a:cxnLst/>
            <a:rect l="l" t="t" r="r" b="b"/>
            <a:pathLst>
              <a:path w="505496" h="505496">
                <a:moveTo>
                  <a:pt x="0" y="0"/>
                </a:moveTo>
                <a:lnTo>
                  <a:pt x="505496" y="0"/>
                </a:lnTo>
                <a:lnTo>
                  <a:pt x="505496" y="505496"/>
                </a:lnTo>
                <a:lnTo>
                  <a:pt x="0" y="5054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1613684" y="7045970"/>
            <a:ext cx="3241030" cy="3241030"/>
          </a:xfrm>
          <a:custGeom>
            <a:avLst/>
            <a:gdLst/>
            <a:ahLst/>
            <a:cxnLst/>
            <a:rect l="l" t="t" r="r" b="b"/>
            <a:pathLst>
              <a:path w="3241030" h="3241030">
                <a:moveTo>
                  <a:pt x="0" y="0"/>
                </a:moveTo>
                <a:lnTo>
                  <a:pt x="3241030" y="0"/>
                </a:lnTo>
                <a:lnTo>
                  <a:pt x="3241030" y="3241030"/>
                </a:lnTo>
                <a:lnTo>
                  <a:pt x="0" y="32410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 rot="-10800000">
            <a:off x="15614930" y="1615323"/>
            <a:ext cx="1912854" cy="1912854"/>
          </a:xfrm>
          <a:custGeom>
            <a:avLst/>
            <a:gdLst/>
            <a:ahLst/>
            <a:cxnLst/>
            <a:rect l="l" t="t" r="r" b="b"/>
            <a:pathLst>
              <a:path w="1912854" h="1912854">
                <a:moveTo>
                  <a:pt x="0" y="0"/>
                </a:moveTo>
                <a:lnTo>
                  <a:pt x="1912854" y="0"/>
                </a:lnTo>
                <a:lnTo>
                  <a:pt x="1912854" y="1912854"/>
                </a:lnTo>
                <a:lnTo>
                  <a:pt x="0" y="19128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TextBox 10"/>
          <p:cNvSpPr txBox="1"/>
          <p:nvPr/>
        </p:nvSpPr>
        <p:spPr>
          <a:xfrm>
            <a:off x="1028700" y="2534915"/>
            <a:ext cx="8835419" cy="4931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80"/>
              </a:lnSpc>
              <a:spcBef>
                <a:spcPct val="0"/>
              </a:spcBef>
            </a:pPr>
            <a:r>
              <a:rPr lang="en-US" sz="8800" b="1" u="none">
                <a:solidFill>
                  <a:srgbClr val="000000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Dziękujemy </a:t>
            </a:r>
          </a:p>
          <a:p>
            <a:pPr marL="0" lvl="0" indent="0" algn="l">
              <a:lnSpc>
                <a:spcPts val="9680"/>
              </a:lnSpc>
              <a:spcBef>
                <a:spcPct val="0"/>
              </a:spcBef>
            </a:pPr>
            <a:r>
              <a:rPr lang="en-US" sz="8800" b="1" u="none">
                <a:solidFill>
                  <a:srgbClr val="000000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i zapraszamy do zadawania pytań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1064</Words>
  <Application>Microsoft Macintosh PowerPoint</Application>
  <PresentationFormat>Niestandardowy</PresentationFormat>
  <Paragraphs>142</Paragraphs>
  <Slides>28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35" baseType="lpstr">
      <vt:lpstr>Muli</vt:lpstr>
      <vt:lpstr>Muli Bold</vt:lpstr>
      <vt:lpstr>Calibri</vt:lpstr>
      <vt:lpstr>Muli Semi-Bold</vt:lpstr>
      <vt:lpstr>Muli Ultra-Bold</vt:lpstr>
      <vt:lpstr>Arial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Biała Prosta i Kolorowa Zabawna Geometryczna Firma Spotkanie Prezentacja</dc:title>
  <cp:lastModifiedBy>Michał Jakubowski</cp:lastModifiedBy>
  <cp:revision>2</cp:revision>
  <dcterms:created xsi:type="dcterms:W3CDTF">2006-08-16T00:00:00Z</dcterms:created>
  <dcterms:modified xsi:type="dcterms:W3CDTF">2024-11-23T06:07:48Z</dcterms:modified>
  <dc:identifier>DAGXPMeaGUc</dc:identifier>
</cp:coreProperties>
</file>